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80" r:id="rId2"/>
    <p:sldId id="256" r:id="rId3"/>
    <p:sldId id="257" r:id="rId4"/>
    <p:sldId id="276" r:id="rId5"/>
    <p:sldId id="286" r:id="rId6"/>
    <p:sldId id="264" r:id="rId7"/>
    <p:sldId id="283" r:id="rId8"/>
    <p:sldId id="261" r:id="rId9"/>
    <p:sldId id="262" r:id="rId10"/>
    <p:sldId id="284" r:id="rId11"/>
    <p:sldId id="282" r:id="rId12"/>
    <p:sldId id="263" r:id="rId13"/>
    <p:sldId id="26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  <p:sldId id="279" r:id="rId24"/>
    <p:sldId id="275" r:id="rId25"/>
    <p:sldId id="281" r:id="rId26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cmc" initials="g" lastIdx="0" clrIdx="0">
    <p:extLst>
      <p:ext uri="{19B8F6BF-5375-455C-9EA6-DF929625EA0E}">
        <p15:presenceInfo xmlns:p15="http://schemas.microsoft.com/office/powerpoint/2012/main" userId="gcm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8CA21-DD72-43D0-8595-42313CEB9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90385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7CDB9-9A6F-4C8E-ADAC-815ABFDCE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6604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16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3284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06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06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321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249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93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38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71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92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86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6BB3-7076-4691-AE1C-5B721F71CC5C}" type="datetimeFigureOut">
              <a:rPr kumimoji="1" lang="ja-JP" altLang="en-US" smtClean="0"/>
              <a:t>2018/8/8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9B192-AF5E-40C7-A25E-84CE554D2F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1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74370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kumimoji="1" lang="ja-JP" altLang="en-US" b="1" dirty="0" smtClean="0"/>
              <a:t>スライドを使用する前に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ご紹介する手順はあくまで一つの例です。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感染対策の基本的な考え方をご理解したうえで、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施設の状況や使用物品など工夫してご活用</a:t>
            </a:r>
            <a:r>
              <a:rPr lang="ja-JP" altLang="en-US" dirty="0" err="1" smtClean="0"/>
              <a:t>くだ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さい。</a:t>
            </a:r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5" y="3816349"/>
            <a:ext cx="234803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67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210" y="1987158"/>
            <a:ext cx="2932430" cy="391397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6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b="1" dirty="0"/>
              <a:t>３）エプロン</a:t>
            </a:r>
            <a:r>
              <a:rPr kumimoji="1" lang="ja-JP" altLang="en-US" sz="2800" b="1" dirty="0" smtClean="0"/>
              <a:t>・</a:t>
            </a:r>
            <a:r>
              <a:rPr lang="ja-JP" altLang="en-US" sz="2800" b="1" dirty="0" smtClean="0"/>
              <a:t>マスク・手袋</a:t>
            </a:r>
            <a:r>
              <a:rPr kumimoji="1" lang="ja-JP" altLang="en-US" sz="2800" b="1" dirty="0" smtClean="0"/>
              <a:t>の順で装着</a:t>
            </a:r>
            <a:r>
              <a:rPr kumimoji="1" lang="ja-JP" altLang="en-US" sz="2800" b="1" dirty="0"/>
              <a:t>する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t="25837" r="-5447"/>
          <a:stretch/>
        </p:blipFill>
        <p:spPr>
          <a:xfrm>
            <a:off x="6134101" y="2221427"/>
            <a:ext cx="2447924" cy="254622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019550" y="1709437"/>
            <a:ext cx="478155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マスクの正しい装着方法</a:t>
            </a:r>
            <a:endParaRPr kumimoji="1" lang="en-US" altLang="ja-JP" sz="2800" dirty="0" smtClean="0"/>
          </a:p>
          <a:p>
            <a:endParaRPr kumimoji="1" lang="en-US" altLang="ja-JP" dirty="0" smtClean="0"/>
          </a:p>
          <a:p>
            <a:endParaRPr kumimoji="1" lang="en-US" altLang="ja-JP" dirty="0"/>
          </a:p>
          <a:p>
            <a:endParaRPr kumimoji="1" lang="en-US" altLang="ja-JP" dirty="0" smtClean="0"/>
          </a:p>
          <a:p>
            <a:endParaRPr kumimoji="1" lang="en-US" altLang="ja-JP" dirty="0"/>
          </a:p>
          <a:p>
            <a:endParaRPr kumimoji="1" lang="en-US" altLang="ja-JP" dirty="0" smtClean="0"/>
          </a:p>
          <a:p>
            <a:endParaRPr kumimoji="1" lang="en-US" altLang="ja-JP" dirty="0"/>
          </a:p>
          <a:p>
            <a:endParaRPr kumimoji="1" lang="en-US" altLang="ja-JP" dirty="0" smtClean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11" name="円形吹き出し 10"/>
          <p:cNvSpPr/>
          <p:nvPr/>
        </p:nvSpPr>
        <p:spPr>
          <a:xfrm>
            <a:off x="3781426" y="2305050"/>
            <a:ext cx="2495550" cy="1846633"/>
          </a:xfrm>
          <a:prstGeom prst="wedgeEllipseCallout">
            <a:avLst>
              <a:gd name="adj1" fmla="val 61745"/>
              <a:gd name="adj2" fmla="val -2727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ノーズワイヤーを鼻に密着させる</a:t>
            </a:r>
            <a:endParaRPr kumimoji="1" lang="ja-JP" altLang="en-US" sz="2400" dirty="0"/>
          </a:p>
        </p:txBody>
      </p:sp>
      <p:sp>
        <p:nvSpPr>
          <p:cNvPr id="12" name="円形吹き出し 11"/>
          <p:cNvSpPr/>
          <p:nvPr/>
        </p:nvSpPr>
        <p:spPr>
          <a:xfrm>
            <a:off x="4219575" y="4648200"/>
            <a:ext cx="2657475" cy="1549420"/>
          </a:xfrm>
          <a:prstGeom prst="wedgeEllipseCallout">
            <a:avLst>
              <a:gd name="adj1" fmla="val 60354"/>
              <a:gd name="adj2" fmla="val -84244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ひだを顎の下までのばす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6198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33362"/>
            <a:ext cx="7886700" cy="835025"/>
          </a:xfrm>
        </p:spPr>
        <p:txBody>
          <a:bodyPr>
            <a:normAutofit/>
          </a:bodyPr>
          <a:lstStyle/>
          <a:p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34970"/>
            <a:ext cx="8315325" cy="4351338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sz="2400" dirty="0" smtClean="0"/>
              <a:t>・バケツに水３</a:t>
            </a:r>
            <a:r>
              <a:rPr lang="en-US" altLang="ja-JP" sz="2400" dirty="0" smtClean="0"/>
              <a:t>L</a:t>
            </a:r>
            <a:r>
              <a:rPr lang="ja-JP" altLang="en-US" sz="2400" dirty="0" smtClean="0"/>
              <a:t>を準備する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・次亜塩素酸ナトリウム濃度を確認し、必要量を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測定する</a:t>
            </a:r>
            <a:r>
              <a:rPr lang="en-US" altLang="ja-JP" sz="2400" dirty="0" smtClean="0"/>
              <a:t>(</a:t>
            </a:r>
            <a:r>
              <a:rPr lang="en-US" altLang="ja-JP" sz="2400" dirty="0"/>
              <a:t>1</a:t>
            </a:r>
            <a:r>
              <a:rPr lang="ja-JP" altLang="en-US" sz="2400" dirty="0" smtClean="0"/>
              <a:t>％→</a:t>
            </a:r>
            <a:r>
              <a:rPr lang="en-US" altLang="ja-JP" sz="2400" dirty="0" smtClean="0"/>
              <a:t>330ml</a:t>
            </a:r>
            <a:r>
              <a:rPr lang="ja-JP" altLang="en-US" sz="2400" dirty="0" err="1"/>
              <a:t>　</a:t>
            </a:r>
            <a:r>
              <a:rPr lang="en-US" altLang="ja-JP" sz="2400" dirty="0" smtClean="0"/>
              <a:t>6</a:t>
            </a:r>
            <a:r>
              <a:rPr lang="ja-JP" altLang="en-US" sz="2400" dirty="0" smtClean="0"/>
              <a:t>％→</a:t>
            </a:r>
            <a:r>
              <a:rPr lang="en-US" altLang="ja-JP" sz="2400" dirty="0" smtClean="0"/>
              <a:t>50ml</a:t>
            </a:r>
            <a:r>
              <a:rPr lang="ja-JP" altLang="en-US" sz="2400" dirty="0"/>
              <a:t>　</a:t>
            </a:r>
            <a:r>
              <a:rPr lang="en-US" altLang="ja-JP" sz="2400" dirty="0" smtClean="0"/>
              <a:t>12</a:t>
            </a:r>
            <a:r>
              <a:rPr lang="ja-JP" altLang="en-US" sz="2400" dirty="0" smtClean="0"/>
              <a:t>％→</a:t>
            </a:r>
            <a:r>
              <a:rPr lang="en-US" altLang="ja-JP" sz="2400" dirty="0" smtClean="0"/>
              <a:t>25ml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・水の入ったバケツに測定した次亜塩素酸ナトリ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ウムを入れる。</a:t>
            </a:r>
            <a:endParaRPr lang="en-US" altLang="ja-JP" sz="2400" dirty="0" smtClean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380594"/>
              </p:ext>
            </p:extLst>
          </p:nvPr>
        </p:nvGraphicFramePr>
        <p:xfrm>
          <a:off x="709612" y="4332922"/>
          <a:ext cx="7810500" cy="2173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5711">
                  <a:extLst>
                    <a:ext uri="{9D8B030D-6E8A-4147-A177-3AD203B41FA5}">
                      <a16:colId xmlns:a16="http://schemas.microsoft.com/office/drawing/2014/main" val="2722249051"/>
                    </a:ext>
                  </a:extLst>
                </a:gridCol>
                <a:gridCol w="6418152">
                  <a:extLst>
                    <a:ext uri="{9D8B030D-6E8A-4147-A177-3AD203B41FA5}">
                      <a16:colId xmlns:a16="http://schemas.microsoft.com/office/drawing/2014/main" val="4186723374"/>
                    </a:ext>
                  </a:extLst>
                </a:gridCol>
                <a:gridCol w="686637">
                  <a:extLst>
                    <a:ext uri="{9D8B030D-6E8A-4147-A177-3AD203B41FA5}">
                      <a16:colId xmlns:a16="http://schemas.microsoft.com/office/drawing/2014/main" val="2900688593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sz="1400" u="none" strike="noStrike">
                          <a:effectLst/>
                        </a:rPr>
                        <a:t>次亜塩素酸ナトリウム液商品名一覧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sz="1400" u="none" strike="noStrike">
                          <a:effectLst/>
                        </a:rPr>
                        <a:t>水3Ｌに入れる量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901829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400" u="none" strike="noStrike">
                          <a:effectLst/>
                        </a:rPr>
                        <a:t>濃度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400" u="none" strike="noStrike">
                          <a:effectLst/>
                        </a:rPr>
                        <a:t>商品名（例）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2786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1%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sz="1400" u="none" strike="noStrike">
                          <a:effectLst/>
                        </a:rPr>
                        <a:t>ミルトン、ミルクポン、ピュリファン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sz="1400" u="none" strike="noStrike">
                          <a:effectLst/>
                        </a:rPr>
                        <a:t>330ml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264294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5～6%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sz="1400" u="none" strike="noStrike">
                          <a:effectLst/>
                        </a:rPr>
                        <a:t>ジアノック、ハイター、ブリーチ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sz="1400" u="none" strike="noStrike">
                          <a:effectLst/>
                        </a:rPr>
                        <a:t>60ml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04927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6%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sz="1400" u="none" strike="noStrike">
                          <a:effectLst/>
                        </a:rPr>
                        <a:t>ピューラックス、次亜塩6%「ヨシダ」、アサヒラック、テキサント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sz="1400" u="none" strike="noStrike">
                          <a:effectLst/>
                        </a:rPr>
                        <a:t>50ml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97959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10%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sz="1400" u="none" strike="noStrike">
                          <a:effectLst/>
                        </a:rPr>
                        <a:t>ピューラックス-10、ハイポライト10、アサヒラック、アルボースキレーネ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sz="1400" u="none" strike="noStrike">
                          <a:effectLst/>
                        </a:rPr>
                        <a:t>30ml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346215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12%</a:t>
                      </a:r>
                      <a:endParaRPr 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sz="1400" u="none" strike="noStrike" dirty="0">
                          <a:effectLst/>
                        </a:rPr>
                        <a:t>ジアエース、アサヒラック</a:t>
                      </a:r>
                      <a:endParaRPr 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sz="1400" u="none" strike="noStrike" dirty="0">
                          <a:effectLst/>
                        </a:rPr>
                        <a:t>25ml</a:t>
                      </a:r>
                      <a:endParaRPr 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7130515"/>
                  </a:ext>
                </a:extLst>
              </a:tr>
            </a:tbl>
          </a:graphicData>
        </a:graphic>
      </p:graphicFrame>
      <p:sp>
        <p:nvSpPr>
          <p:cNvPr id="4" name="角丸四角形 3"/>
          <p:cNvSpPr/>
          <p:nvPr/>
        </p:nvSpPr>
        <p:spPr>
          <a:xfrm>
            <a:off x="495300" y="233362"/>
            <a:ext cx="4148138" cy="720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/>
              <a:t>４）消毒液を作成する</a:t>
            </a:r>
          </a:p>
        </p:txBody>
      </p:sp>
      <p:sp>
        <p:nvSpPr>
          <p:cNvPr id="5" name="横巻き 4"/>
          <p:cNvSpPr/>
          <p:nvPr/>
        </p:nvSpPr>
        <p:spPr>
          <a:xfrm>
            <a:off x="431006" y="1203245"/>
            <a:ext cx="7939087" cy="66675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ysClr val="windowText" lastClr="000000"/>
                </a:solidFill>
              </a:rPr>
              <a:t>0.1</a:t>
            </a:r>
            <a:r>
              <a:rPr kumimoji="1" lang="ja-JP" altLang="en-US" sz="2000" dirty="0">
                <a:solidFill>
                  <a:sysClr val="windowText" lastClr="000000"/>
                </a:solidFill>
              </a:rPr>
              <a:t>％</a:t>
            </a:r>
            <a:r>
              <a:rPr kumimoji="1" lang="en-US" altLang="ja-JP" sz="2000" dirty="0">
                <a:solidFill>
                  <a:sysClr val="windowText" lastClr="000000"/>
                </a:solidFill>
              </a:rPr>
              <a:t>(1000ppm)</a:t>
            </a:r>
            <a:r>
              <a:rPr kumimoji="1" lang="ja-JP" altLang="en-US" sz="2000" dirty="0">
                <a:solidFill>
                  <a:sysClr val="windowText" lastClr="000000"/>
                </a:solidFill>
              </a:rPr>
              <a:t>次亜塩素酸ナトリウム液を３</a:t>
            </a:r>
            <a:r>
              <a:rPr kumimoji="1" lang="en-US" altLang="ja-JP" sz="2000" dirty="0">
                <a:solidFill>
                  <a:sysClr val="windowText" lastClr="000000"/>
                </a:solidFill>
              </a:rPr>
              <a:t>L</a:t>
            </a:r>
            <a:r>
              <a:rPr kumimoji="1" lang="ja-JP" altLang="en-US" sz="2000" dirty="0">
                <a:solidFill>
                  <a:sysClr val="windowText" lastClr="000000"/>
                </a:solidFill>
              </a:rPr>
              <a:t>作成する場合の方法</a:t>
            </a:r>
          </a:p>
        </p:txBody>
      </p:sp>
    </p:spTree>
    <p:extLst>
      <p:ext uri="{BB962C8B-B14F-4D97-AF65-F5344CB8AC3E}">
        <p14:creationId xmlns:p14="http://schemas.microsoft.com/office/powerpoint/2010/main" val="469214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2819400"/>
            <a:ext cx="4914900" cy="368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角丸四角形 3"/>
          <p:cNvSpPr/>
          <p:nvPr/>
        </p:nvSpPr>
        <p:spPr>
          <a:xfrm>
            <a:off x="700087" y="676276"/>
            <a:ext cx="7019926" cy="1285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b="1" dirty="0"/>
              <a:t>５）作成した消毒液に新聞紙等を浸し、</a:t>
            </a:r>
          </a:p>
          <a:p>
            <a:r>
              <a:rPr kumimoji="1" lang="ja-JP" altLang="en-US" sz="2800" b="1" dirty="0"/>
              <a:t>　</a:t>
            </a:r>
            <a:r>
              <a:rPr kumimoji="1" lang="ja-JP" altLang="en-US" sz="2800" b="1" u="sng" dirty="0"/>
              <a:t>汚染されていないところ</a:t>
            </a:r>
            <a:r>
              <a:rPr kumimoji="1" lang="ja-JP" altLang="en-US" sz="2800" b="1" dirty="0"/>
              <a:t>に置いて</a:t>
            </a:r>
            <a:r>
              <a:rPr kumimoji="1" lang="ja-JP" altLang="en-US" sz="2800" b="1" dirty="0" smtClean="0"/>
              <a:t>おく</a:t>
            </a:r>
            <a:endParaRPr kumimoji="1" lang="ja-JP" altLang="en-US" sz="2800" b="1" dirty="0"/>
          </a:p>
        </p:txBody>
      </p:sp>
      <p:sp>
        <p:nvSpPr>
          <p:cNvPr id="5" name="円形吹き出し 4"/>
          <p:cNvSpPr/>
          <p:nvPr/>
        </p:nvSpPr>
        <p:spPr>
          <a:xfrm>
            <a:off x="133350" y="2324100"/>
            <a:ext cx="3552825" cy="1524000"/>
          </a:xfrm>
          <a:prstGeom prst="wedgeEllipseCallout">
            <a:avLst>
              <a:gd name="adj1" fmla="val 16151"/>
              <a:gd name="adj2" fmla="val -9104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ysClr val="windowText" lastClr="000000"/>
                </a:solidFill>
              </a:rPr>
              <a:t>嘔吐物中心部から半径２ｍ程度離れた場所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64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7" y="2526527"/>
            <a:ext cx="4513263" cy="338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右矢印 1"/>
          <p:cNvSpPr/>
          <p:nvPr/>
        </p:nvSpPr>
        <p:spPr>
          <a:xfrm rot="1930339">
            <a:off x="833983" y="2660673"/>
            <a:ext cx="638175" cy="4657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矢印 4"/>
          <p:cNvSpPr/>
          <p:nvPr/>
        </p:nvSpPr>
        <p:spPr>
          <a:xfrm rot="20187487">
            <a:off x="459527" y="4943410"/>
            <a:ext cx="638175" cy="4657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 rot="11039467">
            <a:off x="5011524" y="4443265"/>
            <a:ext cx="638175" cy="4657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 rot="13433681">
            <a:off x="4285600" y="5944086"/>
            <a:ext cx="638175" cy="4657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曲折矢印 9"/>
          <p:cNvSpPr/>
          <p:nvPr/>
        </p:nvSpPr>
        <p:spPr>
          <a:xfrm rot="5400000">
            <a:off x="6792525" y="3001579"/>
            <a:ext cx="1057214" cy="120733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円形吹き出し 10"/>
          <p:cNvSpPr/>
          <p:nvPr/>
        </p:nvSpPr>
        <p:spPr>
          <a:xfrm>
            <a:off x="758979" y="5754530"/>
            <a:ext cx="2784321" cy="989169"/>
          </a:xfrm>
          <a:prstGeom prst="wedgeEllipseCallout">
            <a:avLst>
              <a:gd name="adj1" fmla="val -34517"/>
              <a:gd name="adj2" fmla="val -867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外側から内側へ</a:t>
            </a:r>
            <a:endParaRPr kumimoji="1" lang="ja-JP" altLang="en-US" dirty="0"/>
          </a:p>
        </p:txBody>
      </p:sp>
      <p:sp>
        <p:nvSpPr>
          <p:cNvPr id="9" name="角丸四角形 8"/>
          <p:cNvSpPr/>
          <p:nvPr/>
        </p:nvSpPr>
        <p:spPr>
          <a:xfrm>
            <a:off x="700087" y="609600"/>
            <a:ext cx="7996238" cy="1562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800" b="1" dirty="0"/>
              <a:t>6</a:t>
            </a:r>
            <a:r>
              <a:rPr kumimoji="1" lang="ja-JP" altLang="en-US" sz="2800" b="1" dirty="0" smtClean="0"/>
              <a:t>）</a:t>
            </a:r>
            <a:r>
              <a:rPr kumimoji="1" lang="ja-JP" altLang="en-US" sz="2800" b="1" dirty="0"/>
              <a:t>前処置で嘔吐物を覆っておいた新聞紙で、</a:t>
            </a:r>
          </a:p>
          <a:p>
            <a:r>
              <a:rPr kumimoji="1" lang="ja-JP" altLang="en-US" sz="2800" b="1" dirty="0"/>
              <a:t>　  外側から内側に向かって、嘔吐物を取り除き</a:t>
            </a:r>
          </a:p>
          <a:p>
            <a:r>
              <a:rPr kumimoji="1" lang="ja-JP" altLang="en-US" sz="2800" b="1" dirty="0"/>
              <a:t>　  ビニール袋①へ入れる。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56" b="13668"/>
          <a:stretch/>
        </p:blipFill>
        <p:spPr>
          <a:xfrm>
            <a:off x="6410325" y="4212761"/>
            <a:ext cx="1975031" cy="154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7390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685800"/>
            <a:ext cx="8096250" cy="5491163"/>
          </a:xfrm>
        </p:spPr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t="9166" r="13229" b="9861"/>
          <a:stretch/>
        </p:blipFill>
        <p:spPr>
          <a:xfrm>
            <a:off x="857250" y="1868487"/>
            <a:ext cx="4667250" cy="462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角丸四角形 1"/>
          <p:cNvSpPr/>
          <p:nvPr/>
        </p:nvSpPr>
        <p:spPr>
          <a:xfrm>
            <a:off x="628650" y="685800"/>
            <a:ext cx="7953375" cy="1106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800" b="1" dirty="0"/>
              <a:t>7</a:t>
            </a:r>
            <a:r>
              <a:rPr kumimoji="1" lang="ja-JP" altLang="en-US" sz="2800" b="1" dirty="0" smtClean="0"/>
              <a:t>）</a:t>
            </a:r>
            <a:r>
              <a:rPr kumimoji="1" lang="ja-JP" altLang="en-US" sz="2800" b="1" dirty="0"/>
              <a:t>すべてを入れ終わったら、ビニール袋①</a:t>
            </a:r>
            <a:r>
              <a:rPr kumimoji="1" lang="ja-JP" altLang="en-US" sz="2800" b="1" dirty="0" smtClean="0"/>
              <a:t>の</a:t>
            </a:r>
            <a:endParaRPr kumimoji="1" lang="en-US" altLang="ja-JP" sz="2800" b="1" dirty="0" smtClean="0"/>
          </a:p>
          <a:p>
            <a:r>
              <a:rPr kumimoji="1" lang="ja-JP" altLang="en-US" sz="2800" b="1" dirty="0"/>
              <a:t>　</a:t>
            </a:r>
            <a:r>
              <a:rPr kumimoji="1" lang="ja-JP" altLang="en-US" sz="2800" b="1" dirty="0" smtClean="0"/>
              <a:t>　口</a:t>
            </a:r>
            <a:r>
              <a:rPr kumimoji="1" lang="ja-JP" altLang="en-US" sz="2800" b="1" dirty="0"/>
              <a:t>をしっかりと縛る</a:t>
            </a:r>
          </a:p>
        </p:txBody>
      </p:sp>
      <p:sp>
        <p:nvSpPr>
          <p:cNvPr id="6" name="角丸四角形吹き出し 5"/>
          <p:cNvSpPr/>
          <p:nvPr/>
        </p:nvSpPr>
        <p:spPr>
          <a:xfrm>
            <a:off x="5419725" y="2464593"/>
            <a:ext cx="2905125" cy="1516857"/>
          </a:xfrm>
          <a:prstGeom prst="wedgeRoundRectCallout">
            <a:avLst>
              <a:gd name="adj1" fmla="val -113292"/>
              <a:gd name="adj2" fmla="val 61510"/>
              <a:gd name="adj3" fmla="val 16667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吐物を入れたビニール袋を縛る際は、無理に空気をぬかなくてよい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065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6224" y="647700"/>
            <a:ext cx="8439151" cy="5462588"/>
          </a:xfrm>
        </p:spPr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t="9028" r="17812" b="14166"/>
          <a:stretch/>
        </p:blipFill>
        <p:spPr>
          <a:xfrm>
            <a:off x="1790700" y="1690096"/>
            <a:ext cx="5019675" cy="4420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角丸四角形 1"/>
          <p:cNvSpPr/>
          <p:nvPr/>
        </p:nvSpPr>
        <p:spPr>
          <a:xfrm>
            <a:off x="542925" y="419100"/>
            <a:ext cx="8172450" cy="1009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800" b="1" dirty="0"/>
              <a:t>8</a:t>
            </a:r>
            <a:r>
              <a:rPr kumimoji="1" lang="ja-JP" altLang="en-US" sz="2800" b="1" dirty="0" smtClean="0"/>
              <a:t>）</a:t>
            </a:r>
            <a:r>
              <a:rPr kumimoji="1" lang="ja-JP" altLang="en-US" sz="2800" b="1" dirty="0"/>
              <a:t>嘔吐物入りのビニール袋①</a:t>
            </a:r>
            <a:r>
              <a:rPr kumimoji="1" lang="ja-JP" altLang="en-US" sz="2800" b="1" dirty="0" smtClean="0"/>
              <a:t>をビニール</a:t>
            </a:r>
            <a:r>
              <a:rPr kumimoji="1" lang="ja-JP" altLang="en-US" sz="2800" b="1" dirty="0"/>
              <a:t>袋</a:t>
            </a:r>
            <a:r>
              <a:rPr kumimoji="1" lang="ja-JP" altLang="en-US" sz="2800" b="1" dirty="0" smtClean="0"/>
              <a:t>②へ</a:t>
            </a:r>
            <a:endParaRPr kumimoji="1" lang="en-US" altLang="ja-JP" sz="2800" b="1" dirty="0" smtClean="0"/>
          </a:p>
          <a:p>
            <a:r>
              <a:rPr kumimoji="1" lang="ja-JP" altLang="en-US" sz="2800" b="1" dirty="0" smtClean="0"/>
              <a:t>　　入れる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60283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4" t="10000" r="16667" b="7777"/>
          <a:stretch/>
        </p:blipFill>
        <p:spPr>
          <a:xfrm>
            <a:off x="201780" y="1609276"/>
            <a:ext cx="4772025" cy="4256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曲折矢印 4"/>
          <p:cNvSpPr/>
          <p:nvPr/>
        </p:nvSpPr>
        <p:spPr>
          <a:xfrm rot="5400000">
            <a:off x="6059100" y="2027644"/>
            <a:ext cx="1057214" cy="120733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381000" y="420131"/>
            <a:ext cx="7886700" cy="103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800" b="1" dirty="0"/>
              <a:t>9</a:t>
            </a:r>
            <a:r>
              <a:rPr kumimoji="1" lang="ja-JP" altLang="en-US" sz="2800" b="1" dirty="0" smtClean="0"/>
              <a:t>）</a:t>
            </a:r>
            <a:r>
              <a:rPr kumimoji="1" lang="ja-JP" altLang="en-US" sz="2800" b="1" dirty="0"/>
              <a:t>手袋を外しビニール袋②に廃棄し口</a:t>
            </a:r>
            <a:r>
              <a:rPr kumimoji="1" lang="ja-JP" altLang="en-US" sz="2800" b="1" dirty="0" smtClean="0"/>
              <a:t>を縛る</a:t>
            </a:r>
            <a:endParaRPr kumimoji="1" lang="ja-JP" altLang="en-US" sz="2800" b="1" dirty="0"/>
          </a:p>
        </p:txBody>
      </p:sp>
      <p:sp>
        <p:nvSpPr>
          <p:cNvPr id="7" name="角丸四角形 6"/>
          <p:cNvSpPr/>
          <p:nvPr/>
        </p:nvSpPr>
        <p:spPr>
          <a:xfrm>
            <a:off x="3064626" y="5835093"/>
            <a:ext cx="5838825" cy="6147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/>
              <a:t>ビニール袋②をビニール袋③に入れる</a:t>
            </a:r>
            <a:endParaRPr kumimoji="1" lang="ja-JP" altLang="en-US" sz="2400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7251" r="9386"/>
          <a:stretch/>
        </p:blipFill>
        <p:spPr>
          <a:xfrm>
            <a:off x="5992102" y="3159919"/>
            <a:ext cx="1962150" cy="244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7532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47650" y="247651"/>
            <a:ext cx="8782050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846" y="388143"/>
            <a:ext cx="8677279" cy="5795963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1</a:t>
            </a:r>
            <a:r>
              <a:rPr lang="en-US" altLang="ja-JP" b="1" dirty="0">
                <a:solidFill>
                  <a:schemeClr val="bg1"/>
                </a:solidFill>
                <a:latin typeface="+mn-ea"/>
              </a:rPr>
              <a:t>0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）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手指消毒</a:t>
            </a:r>
            <a:r>
              <a:rPr lang="ja-JP" altLang="en-US" b="1" dirty="0">
                <a:solidFill>
                  <a:schemeClr val="bg1"/>
                </a:solidFill>
                <a:latin typeface="+mn-ea"/>
              </a:rPr>
              <a:t>後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手袋を着用し、嘔吐物を拭きとった</a:t>
            </a:r>
            <a:endParaRPr kumimoji="1" lang="en-US" altLang="ja-JP" b="1" dirty="0" smtClean="0">
              <a:solidFill>
                <a:schemeClr val="bg1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場所に、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消毒液で湿らせた新聞紙</a:t>
            </a:r>
            <a:r>
              <a:rPr lang="ja-JP" altLang="en-US" b="1" dirty="0">
                <a:solidFill>
                  <a:schemeClr val="bg1"/>
                </a:solidFill>
                <a:latin typeface="+mn-ea"/>
              </a:rPr>
              <a:t>等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で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10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30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分</a:t>
            </a:r>
            <a:endParaRPr lang="en-US" altLang="ja-JP" b="1" dirty="0" smtClean="0">
              <a:solidFill>
                <a:schemeClr val="bg1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　程度覆っておく。</a:t>
            </a:r>
            <a:endParaRPr lang="en-US" altLang="ja-JP" b="1" dirty="0" smtClean="0">
              <a:solidFill>
                <a:schemeClr val="bg1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7917" r="17500" b="11111"/>
          <a:stretch/>
        </p:blipFill>
        <p:spPr>
          <a:xfrm>
            <a:off x="495296" y="2622947"/>
            <a:ext cx="5869926" cy="3898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円形吹き出し 1"/>
          <p:cNvSpPr/>
          <p:nvPr/>
        </p:nvSpPr>
        <p:spPr>
          <a:xfrm>
            <a:off x="5105400" y="3314700"/>
            <a:ext cx="3829050" cy="2238375"/>
          </a:xfrm>
          <a:prstGeom prst="wedgeEllipseCallout">
            <a:avLst>
              <a:gd name="adj1" fmla="val -80448"/>
              <a:gd name="adj2" fmla="val 3618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嘔吐物</a:t>
            </a:r>
            <a:r>
              <a:rPr kumimoji="1" lang="ja-JP" altLang="en-US" dirty="0"/>
              <a:t>の中心から半径２ｍ周囲も消毒液で</a:t>
            </a:r>
          </a:p>
          <a:p>
            <a:r>
              <a:rPr kumimoji="1" lang="ja-JP" altLang="en-US" dirty="0" smtClean="0"/>
              <a:t>湿らせた</a:t>
            </a:r>
            <a:r>
              <a:rPr kumimoji="1" lang="ja-JP" altLang="en-US" dirty="0"/>
              <a:t>新聞紙等</a:t>
            </a:r>
            <a:r>
              <a:rPr kumimoji="1" lang="ja-JP" altLang="en-US" dirty="0" smtClean="0"/>
              <a:t>で</a:t>
            </a:r>
            <a:endParaRPr kumimoji="1" lang="en-US" altLang="ja-JP" dirty="0" smtClean="0"/>
          </a:p>
          <a:p>
            <a:r>
              <a:rPr kumimoji="1" lang="ja-JP" altLang="en-US" dirty="0" smtClean="0"/>
              <a:t>拭く</a:t>
            </a:r>
            <a:r>
              <a:rPr kumimoji="1" lang="ja-JP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8605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428625" y="361950"/>
            <a:ext cx="8372475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49" y="542925"/>
            <a:ext cx="8172451" cy="56340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1</a:t>
            </a:r>
            <a:r>
              <a:rPr lang="en-US" altLang="ja-JP" b="1" dirty="0">
                <a:solidFill>
                  <a:schemeClr val="bg1"/>
                </a:solidFill>
                <a:latin typeface="+mn-ea"/>
              </a:rPr>
              <a:t>1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）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1</a:t>
            </a:r>
            <a:r>
              <a:rPr lang="en-US" altLang="ja-JP" b="1" dirty="0">
                <a:solidFill>
                  <a:schemeClr val="bg1"/>
                </a:solidFill>
                <a:latin typeface="+mn-ea"/>
              </a:rPr>
              <a:t>0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）の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新聞紙</a:t>
            </a:r>
            <a:r>
              <a:rPr lang="ja-JP" altLang="en-US" b="1" dirty="0">
                <a:solidFill>
                  <a:schemeClr val="bg1"/>
                </a:solidFill>
                <a:latin typeface="+mn-ea"/>
              </a:rPr>
              <a:t>等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を回収しビニール袋③に入れ、</a:t>
            </a:r>
            <a:endParaRPr kumimoji="1" lang="en-US" altLang="ja-JP" b="1" dirty="0" smtClean="0">
              <a:solidFill>
                <a:schemeClr val="bg1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手袋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・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エプロン又はガウン・最後にマスクを</a:t>
            </a:r>
            <a:endParaRPr kumimoji="1" lang="en-US" altLang="ja-JP" b="1" dirty="0" smtClean="0">
              <a:solidFill>
                <a:schemeClr val="bg1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外しビニール袋③へ入れ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る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。</a:t>
            </a:r>
            <a:endParaRPr kumimoji="1" lang="ja-JP" altLang="en-US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2233613"/>
            <a:ext cx="5257800" cy="394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112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457200" y="581025"/>
            <a:ext cx="7429500" cy="1000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828675"/>
            <a:ext cx="7886700" cy="5348288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1</a:t>
            </a:r>
            <a:r>
              <a:rPr lang="en-US" altLang="ja-JP" b="1" dirty="0">
                <a:solidFill>
                  <a:schemeClr val="bg1"/>
                </a:solidFill>
                <a:latin typeface="+mn-ea"/>
              </a:rPr>
              <a:t>2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）</a:t>
            </a:r>
            <a:r>
              <a:rPr lang="ja-JP" altLang="en-US" b="1" dirty="0" smtClean="0">
                <a:solidFill>
                  <a:schemeClr val="bg1"/>
                </a:solidFill>
              </a:rPr>
              <a:t>流水と石鹸で手洗いを実施する。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5466" r="10004"/>
          <a:stretch/>
        </p:blipFill>
        <p:spPr>
          <a:xfrm>
            <a:off x="1507164" y="1666874"/>
            <a:ext cx="5398461" cy="4189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6994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57275" y="4478338"/>
            <a:ext cx="6858000" cy="1655762"/>
          </a:xfrm>
        </p:spPr>
        <p:txBody>
          <a:bodyPr/>
          <a:lstStyle/>
          <a:p>
            <a:r>
              <a:rPr lang="ja-JP" altLang="en-US" dirty="0"/>
              <a:t>群馬県感染症対策連絡協議会</a:t>
            </a:r>
            <a:r>
              <a:rPr lang="en-US" altLang="ja-JP" dirty="0"/>
              <a:t>ICN</a:t>
            </a:r>
            <a:r>
              <a:rPr lang="ja-JP" altLang="en-US" dirty="0"/>
              <a:t>分科会</a:t>
            </a:r>
          </a:p>
          <a:p>
            <a:r>
              <a:rPr lang="ja-JP" altLang="en-US" dirty="0"/>
              <a:t>教育ワーキンググループ</a:t>
            </a:r>
          </a:p>
          <a:p>
            <a:endParaRPr kumimoji="1" lang="ja-JP" altLang="en-US" dirty="0"/>
          </a:p>
        </p:txBody>
      </p:sp>
      <p:sp>
        <p:nvSpPr>
          <p:cNvPr id="4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b="1" dirty="0" smtClean="0"/>
              <a:t>嘔吐物処理演習</a:t>
            </a:r>
            <a:r>
              <a:rPr kumimoji="1" lang="en-US" altLang="ja-JP" b="1" dirty="0" smtClean="0"/>
              <a:t/>
            </a:r>
            <a:br>
              <a:rPr kumimoji="1" lang="en-US" altLang="ja-JP" b="1" dirty="0" smtClean="0"/>
            </a:br>
            <a:r>
              <a:rPr kumimoji="1" lang="ja-JP" altLang="en-US" dirty="0" smtClean="0"/>
              <a:t>（</a:t>
            </a:r>
            <a:r>
              <a:rPr lang="ja-JP" altLang="en-US" dirty="0" smtClean="0"/>
              <a:t>スライド案）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3040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95275" y="238125"/>
            <a:ext cx="8667750" cy="1819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275" y="381000"/>
            <a:ext cx="8667750" cy="57102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1</a:t>
            </a:r>
            <a:r>
              <a:rPr lang="en-US" altLang="ja-JP" b="1" dirty="0">
                <a:solidFill>
                  <a:schemeClr val="bg1"/>
                </a:solidFill>
                <a:latin typeface="+mn-ea"/>
              </a:rPr>
              <a:t>3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）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再度手袋を装着し</a:t>
            </a:r>
            <a:r>
              <a:rPr lang="ja-JP" altLang="en-US" b="1" dirty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消毒液を染み込ませた</a:t>
            </a:r>
            <a:endParaRPr lang="en-US" altLang="ja-JP" b="1" dirty="0" smtClean="0">
              <a:solidFill>
                <a:schemeClr val="bg1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　新聞紙等で覆った箇所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・清拭した箇所を水拭き</a:t>
            </a:r>
            <a:endParaRPr kumimoji="1" lang="en-US" altLang="ja-JP" b="1" dirty="0" smtClean="0">
              <a:solidFill>
                <a:schemeClr val="bg1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する。ビニール袋③へ廃棄する。</a:t>
            </a:r>
            <a:endParaRPr kumimoji="1" lang="ja-JP" altLang="en-US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9167" r="16979" b="22222"/>
          <a:stretch/>
        </p:blipFill>
        <p:spPr>
          <a:xfrm>
            <a:off x="1504951" y="2297885"/>
            <a:ext cx="5753100" cy="4142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2239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419100" y="147636"/>
            <a:ext cx="8020050" cy="17478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333375"/>
            <a:ext cx="7886700" cy="5843588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1</a:t>
            </a:r>
            <a:r>
              <a:rPr lang="en-US" altLang="ja-JP" b="1" dirty="0">
                <a:solidFill>
                  <a:schemeClr val="bg1"/>
                </a:solidFill>
                <a:latin typeface="+mn-ea"/>
              </a:rPr>
              <a:t>4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）手袋を外し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、</a:t>
            </a: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ビニール袋③へ廃棄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後</a:t>
            </a:r>
            <a:r>
              <a:rPr lang="ja-JP" altLang="en-US" b="1" dirty="0">
                <a:solidFill>
                  <a:schemeClr val="bg1"/>
                </a:solidFill>
                <a:latin typeface="+mn-ea"/>
              </a:rPr>
              <a:t>、</a:t>
            </a:r>
            <a:endParaRPr lang="en-US" altLang="ja-JP" b="1" dirty="0">
              <a:solidFill>
                <a:schemeClr val="bg1"/>
              </a:solidFill>
              <a:latin typeface="+mn-ea"/>
            </a:endParaRPr>
          </a:p>
          <a:p>
            <a:pPr marL="0" indent="0">
              <a:buNone/>
            </a:pPr>
            <a:r>
              <a:rPr kumimoji="1" lang="ja-JP" altLang="en-US" b="1" dirty="0" smtClean="0">
                <a:solidFill>
                  <a:schemeClr val="bg1"/>
                </a:solidFill>
                <a:latin typeface="+mn-ea"/>
              </a:rPr>
              <a:t>　　口を縛る。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流水と石鹸で手洗いを実施し、</a:t>
            </a:r>
            <a:endParaRPr lang="en-US" altLang="ja-JP" b="1" dirty="0" smtClean="0">
              <a:solidFill>
                <a:schemeClr val="bg1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　うがいをする。</a:t>
            </a:r>
            <a:endParaRPr kumimoji="1" lang="ja-JP" altLang="en-US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360" y="2545830"/>
            <a:ext cx="5154880" cy="381687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4" t="17083" r="18333" b="556"/>
          <a:stretch/>
        </p:blipFill>
        <p:spPr>
          <a:xfrm>
            <a:off x="178131" y="2545830"/>
            <a:ext cx="1857374" cy="2122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右矢印 3"/>
          <p:cNvSpPr/>
          <p:nvPr/>
        </p:nvSpPr>
        <p:spPr>
          <a:xfrm>
            <a:off x="2262187" y="3676649"/>
            <a:ext cx="957263" cy="729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447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5887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altLang="ja-JP" b="1" dirty="0" smtClean="0"/>
              <a:t>5.</a:t>
            </a:r>
            <a:r>
              <a:rPr lang="ja-JP" altLang="en-US" b="1" dirty="0" smtClean="0"/>
              <a:t>嘔吐物</a:t>
            </a:r>
            <a:r>
              <a:rPr lang="ja-JP" altLang="en-US" b="1" dirty="0"/>
              <a:t>処理演習</a:t>
            </a:r>
            <a:r>
              <a:rPr lang="en-US" altLang="ja-JP" b="1" dirty="0"/>
              <a:t>(</a:t>
            </a:r>
            <a:r>
              <a:rPr lang="ja-JP" altLang="en-US" b="1" dirty="0"/>
              <a:t>グループ毎</a:t>
            </a:r>
            <a:r>
              <a:rPr lang="en-US" altLang="ja-JP" b="1" dirty="0"/>
              <a:t>)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１</a:t>
            </a:r>
            <a:r>
              <a:rPr lang="ja-JP" altLang="en-US" dirty="0"/>
              <a:t>）</a:t>
            </a:r>
            <a:r>
              <a:rPr lang="ja-JP" altLang="en-US" dirty="0" smtClean="0"/>
              <a:t>疑似</a:t>
            </a:r>
            <a:r>
              <a:rPr kumimoji="1" lang="ja-JP" altLang="en-US" dirty="0" smtClean="0"/>
              <a:t>吐物を</a:t>
            </a:r>
            <a:r>
              <a:rPr kumimoji="1" lang="en-US" altLang="ja-JP" dirty="0" smtClean="0"/>
              <a:t>90</a:t>
            </a:r>
            <a:r>
              <a:rPr kumimoji="1" lang="ja-JP" altLang="en-US" dirty="0" smtClean="0"/>
              <a:t>㎝程度の高さから</a:t>
            </a:r>
            <a:r>
              <a:rPr lang="ja-JP" altLang="en-US" dirty="0" smtClean="0"/>
              <a:t>落とす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２）</a:t>
            </a:r>
            <a:r>
              <a:rPr kumimoji="1" lang="ja-JP" altLang="en-US" dirty="0" smtClean="0"/>
              <a:t>前処置として新聞紙で覆う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kumimoji="1" lang="ja-JP" altLang="en-US" sz="4400" dirty="0" smtClean="0"/>
              <a:t>演習を開始してください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257271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2238375" cy="97789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b="1" dirty="0" smtClean="0"/>
              <a:t>6.</a:t>
            </a:r>
            <a:r>
              <a:rPr kumimoji="1" lang="ja-JP" altLang="en-US" b="1" dirty="0" smtClean="0"/>
              <a:t>評価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517900"/>
          </a:xfrm>
        </p:spPr>
        <p:txBody>
          <a:bodyPr/>
          <a:lstStyle/>
          <a:p>
            <a:r>
              <a:rPr lang="ja-JP" altLang="en-US" dirty="0"/>
              <a:t>ブラックライトで拭き残しがない</a:t>
            </a:r>
            <a:r>
              <a:rPr lang="ja-JP" altLang="en-US" dirty="0" smtClean="0"/>
              <a:t>か確認</a:t>
            </a:r>
            <a:r>
              <a:rPr lang="ja-JP" altLang="en-US" dirty="0"/>
              <a:t>する</a:t>
            </a:r>
          </a:p>
          <a:p>
            <a:pPr marL="0" indent="0">
              <a:buNone/>
            </a:pPr>
            <a:endParaRPr lang="ja-JP" altLang="en-US" dirty="0"/>
          </a:p>
          <a:p>
            <a:r>
              <a:rPr lang="ja-JP" altLang="en-US" dirty="0"/>
              <a:t>蛍光塗料の付着していた場所を評価用紙</a:t>
            </a:r>
            <a:r>
              <a:rPr lang="ja-JP" altLang="en-US" dirty="0" smtClean="0"/>
              <a:t>に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   色</a:t>
            </a:r>
            <a:r>
              <a:rPr lang="ja-JP" altLang="en-US" dirty="0"/>
              <a:t>塗り</a:t>
            </a:r>
            <a:r>
              <a:rPr lang="ja-JP" altLang="en-US" dirty="0" smtClean="0"/>
              <a:t>する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67050" y="464919"/>
            <a:ext cx="54483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ブラックライト・蛍光塗料を使用す</a:t>
            </a:r>
            <a:r>
              <a:rPr kumimoji="1" lang="ja-JP" altLang="en-US" dirty="0">
                <a:solidFill>
                  <a:schemeClr val="bg1"/>
                </a:solidFill>
              </a:rPr>
              <a:t>る</a:t>
            </a:r>
            <a:r>
              <a:rPr kumimoji="1" lang="ja-JP" altLang="en-US" dirty="0" smtClean="0">
                <a:solidFill>
                  <a:schemeClr val="bg1"/>
                </a:solidFill>
              </a:rPr>
              <a:t>場合は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kumimoji="1" lang="ja-JP" altLang="en-US" dirty="0" smtClean="0">
                <a:solidFill>
                  <a:schemeClr val="bg1"/>
                </a:solidFill>
              </a:rPr>
              <a:t>このスライドも使用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9220" t="15429" r="12110" b="14746"/>
          <a:stretch/>
        </p:blipFill>
        <p:spPr>
          <a:xfrm>
            <a:off x="3752850" y="3339391"/>
            <a:ext cx="4524374" cy="32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21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49" y="1528764"/>
            <a:ext cx="840105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ja-JP" sz="1050" dirty="0" smtClean="0"/>
          </a:p>
          <a:p>
            <a:r>
              <a:rPr lang="ja-JP" altLang="en-US" sz="3600" dirty="0" smtClean="0"/>
              <a:t>グループ内で、できていた点・できていなかった点を確認</a:t>
            </a:r>
            <a:endParaRPr lang="en-US" altLang="ja-JP" sz="3600" dirty="0" smtClean="0"/>
          </a:p>
          <a:p>
            <a:pPr marL="0" indent="0">
              <a:buNone/>
            </a:pPr>
            <a:endParaRPr lang="en-US" altLang="ja-JP" sz="3600" dirty="0" smtClean="0"/>
          </a:p>
          <a:p>
            <a:pPr marL="0" indent="0">
              <a:buNone/>
            </a:pPr>
            <a:endParaRPr lang="en-US" altLang="ja-JP" sz="1050" dirty="0" smtClean="0"/>
          </a:p>
          <a:p>
            <a:r>
              <a:rPr lang="ja-JP" altLang="en-US" sz="3600" dirty="0" smtClean="0"/>
              <a:t>グループ発表</a:t>
            </a:r>
            <a:endParaRPr lang="en-US" altLang="ja-JP" sz="3600" dirty="0" smtClean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2209800" cy="97789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b="1" dirty="0" smtClean="0"/>
              <a:t>6.</a:t>
            </a:r>
            <a:r>
              <a:rPr kumimoji="1" lang="ja-JP" altLang="en-US" b="1" dirty="0" smtClean="0"/>
              <a:t>評価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109944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 b="1" dirty="0" smtClean="0"/>
              <a:t>まとめ</a:t>
            </a:r>
            <a:endParaRPr kumimoji="1" lang="ja-JP" altLang="en-US" sz="5400" b="1" dirty="0"/>
          </a:p>
        </p:txBody>
      </p:sp>
      <p:sp>
        <p:nvSpPr>
          <p:cNvPr id="4" name="角丸四角形 3"/>
          <p:cNvSpPr/>
          <p:nvPr/>
        </p:nvSpPr>
        <p:spPr>
          <a:xfrm>
            <a:off x="504824" y="1547814"/>
            <a:ext cx="7248525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/>
              <a:t>汚染を拡げない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504825" y="3143250"/>
            <a:ext cx="7248525" cy="1181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/>
              <a:t>作業者自身が感染しない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504824" y="4776786"/>
            <a:ext cx="7248525" cy="1090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/>
              <a:t>消毒を確実に実施する</a:t>
            </a:r>
          </a:p>
        </p:txBody>
      </p:sp>
    </p:spTree>
    <p:extLst>
      <p:ext uri="{BB962C8B-B14F-4D97-AF65-F5344CB8AC3E}">
        <p14:creationId xmlns:p14="http://schemas.microsoft.com/office/powerpoint/2010/main" val="555245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105150" cy="113029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kumimoji="1" lang="ja-JP" altLang="en-US" b="1" dirty="0" smtClean="0"/>
              <a:t>研修内容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4000" dirty="0" smtClean="0"/>
              <a:t>１．担当者決定</a:t>
            </a:r>
            <a:endParaRPr lang="en-US" altLang="ja-JP" sz="4000" dirty="0" smtClean="0"/>
          </a:p>
          <a:p>
            <a:pPr marL="0" indent="0">
              <a:buNone/>
            </a:pPr>
            <a:r>
              <a:rPr lang="ja-JP" altLang="en-US" sz="4000" dirty="0" smtClean="0"/>
              <a:t>２．模擬吐物準備　</a:t>
            </a:r>
            <a:endParaRPr lang="en-US" altLang="ja-JP" sz="4000" dirty="0" smtClean="0"/>
          </a:p>
          <a:p>
            <a:pPr marL="0" indent="0">
              <a:buNone/>
            </a:pPr>
            <a:r>
              <a:rPr lang="ja-JP" altLang="en-US" sz="4000" dirty="0" smtClean="0"/>
              <a:t>３．前処置説明</a:t>
            </a:r>
            <a:endParaRPr lang="en-US" altLang="ja-JP" sz="4000" dirty="0" smtClean="0"/>
          </a:p>
          <a:p>
            <a:pPr marL="0" indent="0">
              <a:buNone/>
            </a:pPr>
            <a:r>
              <a:rPr kumimoji="1" lang="ja-JP" altLang="en-US" sz="4000" dirty="0" smtClean="0"/>
              <a:t>４．嘔吐物処理手順説明</a:t>
            </a:r>
            <a:endParaRPr kumimoji="1" lang="en-US" altLang="ja-JP" sz="4000" dirty="0" smtClean="0"/>
          </a:p>
          <a:p>
            <a:pPr marL="0" indent="0">
              <a:buNone/>
            </a:pPr>
            <a:r>
              <a:rPr lang="ja-JP" altLang="en-US" sz="4000" dirty="0" smtClean="0"/>
              <a:t>５．嘔吐物処理演習</a:t>
            </a:r>
            <a:r>
              <a:rPr lang="en-US" altLang="ja-JP" sz="4000" dirty="0" smtClean="0"/>
              <a:t>(</a:t>
            </a:r>
            <a:r>
              <a:rPr lang="ja-JP" altLang="en-US" sz="4000" dirty="0" smtClean="0"/>
              <a:t>グループ毎</a:t>
            </a:r>
            <a:r>
              <a:rPr lang="en-US" altLang="ja-JP" sz="4000" dirty="0" smtClean="0"/>
              <a:t>)</a:t>
            </a:r>
          </a:p>
          <a:p>
            <a:pPr marL="0" indent="0">
              <a:buNone/>
            </a:pPr>
            <a:r>
              <a:rPr lang="ja-JP" altLang="en-US" sz="4000" dirty="0" smtClean="0"/>
              <a:t>６．評価</a:t>
            </a:r>
            <a:endParaRPr lang="en-US" altLang="ja-JP" sz="4000" dirty="0" smtClean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lang="ja-JP" altLang="en-US" sz="1200" dirty="0" smtClean="0"/>
              <a:t>　　　　　　</a:t>
            </a:r>
            <a:r>
              <a:rPr lang="ja-JP" altLang="en-US" sz="4000" dirty="0" smtClean="0"/>
              <a:t>グループ発表</a:t>
            </a:r>
            <a:endParaRPr lang="en-US" altLang="ja-JP" sz="4000" dirty="0"/>
          </a:p>
          <a:p>
            <a:pPr marL="0" indent="0">
              <a:buNone/>
            </a:pPr>
            <a:endParaRPr kumimoji="1" lang="en-US" altLang="ja-JP" sz="4000" dirty="0" smtClean="0"/>
          </a:p>
        </p:txBody>
      </p:sp>
    </p:spTree>
    <p:extLst>
      <p:ext uri="{BB962C8B-B14F-4D97-AF65-F5344CB8AC3E}">
        <p14:creationId xmlns:p14="http://schemas.microsoft.com/office/powerpoint/2010/main" val="334876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4486275" cy="113665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kumimoji="1" lang="ja-JP" altLang="en-US" b="1" dirty="0" smtClean="0"/>
              <a:t>１</a:t>
            </a:r>
            <a:r>
              <a:rPr lang="ja-JP" altLang="en-US" b="1" dirty="0"/>
              <a:t>．担当者</a:t>
            </a:r>
            <a:r>
              <a:rPr lang="ja-JP" altLang="en-US" b="1" dirty="0" smtClean="0"/>
              <a:t>決定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嘔</a:t>
            </a:r>
            <a:r>
              <a:rPr kumimoji="1" lang="ja-JP" altLang="en-US" dirty="0" smtClean="0"/>
              <a:t>吐物処理作業を実施する人・・・・</a:t>
            </a:r>
            <a:r>
              <a:rPr lang="ja-JP" altLang="en-US" dirty="0"/>
              <a:t>　</a:t>
            </a:r>
            <a:r>
              <a:rPr kumimoji="1" lang="ja-JP" altLang="en-US" dirty="0" smtClean="0"/>
              <a:t>名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作業する者をチェックする人・・・・　名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グループ内で決めてください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07" y="4076699"/>
            <a:ext cx="1654390" cy="24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924425" cy="1325563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r>
              <a:rPr lang="ja-JP" altLang="en-US" b="1" dirty="0" smtClean="0"/>
              <a:t>２．模擬吐物準備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ja-JP" dirty="0" smtClean="0"/>
              <a:t>蛍光</a:t>
            </a:r>
            <a:r>
              <a:rPr lang="ja-JP" altLang="ja-JP" dirty="0"/>
              <a:t>塗料の混ざったおかゆを</a:t>
            </a:r>
            <a:r>
              <a:rPr lang="en-US" altLang="ja-JP" dirty="0"/>
              <a:t>90cm</a:t>
            </a:r>
            <a:r>
              <a:rPr lang="ja-JP" altLang="ja-JP" dirty="0"/>
              <a:t>程度の高さからこぼして吐物に</a:t>
            </a:r>
            <a:r>
              <a:rPr lang="ja-JP" altLang="ja-JP" dirty="0" smtClean="0"/>
              <a:t>見立てる</a:t>
            </a:r>
            <a:endParaRPr lang="en-US" altLang="ja-JP" dirty="0" smtClean="0"/>
          </a:p>
          <a:p>
            <a:pPr marL="0" indent="0">
              <a:buNone/>
            </a:pPr>
            <a:endParaRPr lang="ja-JP" altLang="ja-JP" sz="1100" dirty="0"/>
          </a:p>
          <a:p>
            <a:pPr marL="0" indent="0">
              <a:buNone/>
            </a:pPr>
            <a:r>
              <a:rPr lang="ja-JP" altLang="ja-JP" dirty="0"/>
              <a:t>＜方法①＞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ja-JP" dirty="0" smtClean="0"/>
              <a:t>蛍光</a:t>
            </a:r>
            <a:r>
              <a:rPr lang="ja-JP" altLang="ja-JP" dirty="0"/>
              <a:t>塗料がどの程度飛び散ったかを</a:t>
            </a:r>
            <a:r>
              <a:rPr lang="ja-JP" altLang="ja-JP" dirty="0" smtClean="0"/>
              <a:t>考えて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ja-JP" dirty="0" smtClean="0"/>
              <a:t>もらいながら</a:t>
            </a:r>
            <a:r>
              <a:rPr lang="ja-JP" altLang="en-US" dirty="0" smtClean="0"/>
              <a:t>前処置</a:t>
            </a:r>
            <a:r>
              <a:rPr lang="ja-JP" altLang="ja-JP" dirty="0" smtClean="0"/>
              <a:t>へ</a:t>
            </a:r>
            <a:r>
              <a:rPr lang="ja-JP" altLang="ja-JP" dirty="0"/>
              <a:t>進む</a:t>
            </a:r>
            <a:r>
              <a:rPr lang="ja-JP" altLang="ja-JP" dirty="0" smtClean="0"/>
              <a:t>。</a:t>
            </a:r>
            <a:endParaRPr lang="en-US" altLang="ja-JP" dirty="0" smtClean="0"/>
          </a:p>
          <a:p>
            <a:pPr marL="0" indent="0">
              <a:buNone/>
            </a:pPr>
            <a:endParaRPr lang="ja-JP" altLang="ja-JP" sz="1050" dirty="0"/>
          </a:p>
          <a:p>
            <a:pPr marL="0" indent="0">
              <a:buNone/>
            </a:pPr>
            <a:r>
              <a:rPr lang="ja-JP" altLang="ja-JP" dirty="0"/>
              <a:t>＜方法②＞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ja-JP" dirty="0" smtClean="0"/>
              <a:t>蛍光</a:t>
            </a:r>
            <a:r>
              <a:rPr lang="ja-JP" altLang="ja-JP" dirty="0"/>
              <a:t>塗料がどの程度飛び散るのかを</a:t>
            </a:r>
            <a:r>
              <a:rPr lang="ja-JP" altLang="ja-JP" dirty="0" smtClean="0"/>
              <a:t>ブラック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ja-JP" altLang="ja-JP" dirty="0" smtClean="0"/>
              <a:t>ライト</a:t>
            </a:r>
            <a:r>
              <a:rPr lang="ja-JP" altLang="ja-JP" dirty="0"/>
              <a:t>で確認して</a:t>
            </a:r>
            <a:r>
              <a:rPr lang="ja-JP" altLang="ja-JP" dirty="0" smtClean="0"/>
              <a:t>から</a:t>
            </a:r>
            <a:r>
              <a:rPr lang="ja-JP" altLang="en-US" dirty="0"/>
              <a:t>前処置</a:t>
            </a:r>
            <a:r>
              <a:rPr lang="ja-JP" altLang="ja-JP" dirty="0" smtClean="0"/>
              <a:t>へ</a:t>
            </a:r>
            <a:r>
              <a:rPr lang="ja-JP" altLang="ja-JP" dirty="0"/>
              <a:t>進む。</a:t>
            </a:r>
          </a:p>
        </p:txBody>
      </p:sp>
    </p:spTree>
    <p:extLst>
      <p:ext uri="{BB962C8B-B14F-4D97-AF65-F5344CB8AC3E}">
        <p14:creationId xmlns:p14="http://schemas.microsoft.com/office/powerpoint/2010/main" val="3919911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505200" cy="118744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altLang="ja-JP" dirty="0" smtClean="0">
                <a:latin typeface="+mn-ea"/>
                <a:ea typeface="+mn-ea"/>
              </a:rPr>
              <a:t>3</a:t>
            </a:r>
            <a:r>
              <a:rPr lang="en-US" altLang="ja-JP" b="1" dirty="0" smtClean="0"/>
              <a:t>.</a:t>
            </a:r>
            <a:r>
              <a:rPr lang="ja-JP" altLang="en-US" b="1" dirty="0"/>
              <a:t> </a:t>
            </a:r>
            <a:r>
              <a:rPr lang="ja-JP" altLang="en-US" b="1" dirty="0" smtClean="0"/>
              <a:t> </a:t>
            </a:r>
            <a:r>
              <a:rPr kumimoji="1" lang="ja-JP" altLang="en-US" b="1" dirty="0" smtClean="0"/>
              <a:t>前処置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周囲にいる人を離れた場所へ移動させ、窓を開け換気する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ja-JP" altLang="en-US" dirty="0" smtClean="0"/>
              <a:t>手袋を着用し、嘔吐物の飛散を防ぐため、嘔吐物を新聞紙</a:t>
            </a:r>
            <a:r>
              <a:rPr lang="ja-JP" altLang="en-US" dirty="0"/>
              <a:t>等</a:t>
            </a:r>
            <a:r>
              <a:rPr lang="ja-JP" altLang="en-US" dirty="0" smtClean="0"/>
              <a:t>で覆っておく。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kumimoji="1" lang="ja-JP" altLang="en-US" dirty="0"/>
              <a:t>嘔吐</a:t>
            </a:r>
            <a:r>
              <a:rPr kumimoji="1" lang="ja-JP" altLang="en-US" dirty="0" smtClean="0"/>
              <a:t>した人に対する対処を</a:t>
            </a:r>
            <a:r>
              <a:rPr kumimoji="1" lang="ja-JP" altLang="en-US" dirty="0"/>
              <a:t>行</a:t>
            </a:r>
            <a:r>
              <a:rPr kumimoji="1" lang="ja-JP" altLang="en-US" dirty="0" smtClean="0"/>
              <a:t>う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74" y="145194"/>
            <a:ext cx="1673352" cy="168043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5" y="5410310"/>
            <a:ext cx="797237" cy="1120782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6184585" y="3736061"/>
            <a:ext cx="2729012" cy="2592806"/>
            <a:chOff x="6184585" y="3736061"/>
            <a:chExt cx="2729012" cy="2592806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132">
              <a:off x="6184585" y="4300410"/>
              <a:ext cx="1524003" cy="1524003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41197">
              <a:off x="6471629" y="4298723"/>
              <a:ext cx="2030144" cy="2030144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689092">
              <a:off x="6883453" y="4047338"/>
              <a:ext cx="2030144" cy="2030144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09674">
              <a:off x="6330301" y="3736061"/>
              <a:ext cx="2030144" cy="2030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0948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3888" y="1476375"/>
            <a:ext cx="7886700" cy="112395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altLang="ja-JP" dirty="0">
                <a:latin typeface="+mn-ea"/>
                <a:ea typeface="+mn-ea"/>
              </a:rPr>
              <a:t>4</a:t>
            </a:r>
            <a:r>
              <a:rPr lang="en-US" altLang="ja-JP" dirty="0" smtClean="0"/>
              <a:t>.</a:t>
            </a:r>
            <a:r>
              <a:rPr lang="zh-TW" altLang="en-US" dirty="0" smtClean="0"/>
              <a:t>嘔吐物</a:t>
            </a:r>
            <a:r>
              <a:rPr lang="zh-TW" altLang="en-US" dirty="0"/>
              <a:t>処理手順説明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39" y="3119439"/>
            <a:ext cx="2087435" cy="29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23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2450" y="1117601"/>
            <a:ext cx="8343900" cy="4351338"/>
          </a:xfrm>
        </p:spPr>
        <p:txBody>
          <a:bodyPr>
            <a:noAutofit/>
          </a:bodyPr>
          <a:lstStyle/>
          <a:p>
            <a:r>
              <a:rPr kumimoji="1" lang="ja-JP" altLang="en-US" dirty="0" smtClean="0"/>
              <a:t>使い捨てマスク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手袋</a:t>
            </a:r>
            <a:endParaRPr kumimoji="1" lang="en-US" altLang="ja-JP" dirty="0" smtClean="0"/>
          </a:p>
          <a:p>
            <a:r>
              <a:rPr lang="ja-JP" altLang="en-US" dirty="0" smtClean="0"/>
              <a:t>ペーパータオル・古タオル・新聞紙</a:t>
            </a:r>
            <a:r>
              <a:rPr lang="en-US" altLang="ja-JP" dirty="0" smtClean="0"/>
              <a:t>(</a:t>
            </a:r>
            <a:r>
              <a:rPr lang="ja-JP" altLang="en-US" dirty="0" smtClean="0"/>
              <a:t>以下新聞紙等）など</a:t>
            </a:r>
            <a:endParaRPr lang="en-US" altLang="ja-JP" dirty="0" smtClean="0"/>
          </a:p>
          <a:p>
            <a:r>
              <a:rPr kumimoji="1" lang="ja-JP" altLang="en-US" dirty="0" smtClean="0"/>
              <a:t>エプロン</a:t>
            </a:r>
            <a:endParaRPr kumimoji="1" lang="en-US" altLang="ja-JP" dirty="0" smtClean="0"/>
          </a:p>
          <a:p>
            <a:r>
              <a:rPr lang="ja-JP" altLang="en-US" dirty="0" smtClean="0"/>
              <a:t>ビニール袋　</a:t>
            </a:r>
            <a:r>
              <a:rPr lang="en-US" altLang="ja-JP" dirty="0" smtClean="0"/>
              <a:t>3</a:t>
            </a:r>
            <a:r>
              <a:rPr lang="ja-JP" altLang="en-US" dirty="0" smtClean="0"/>
              <a:t>枚</a:t>
            </a:r>
            <a:endParaRPr lang="en-US" altLang="ja-JP" dirty="0" smtClean="0"/>
          </a:p>
          <a:p>
            <a:r>
              <a:rPr lang="ja-JP" altLang="en-US" dirty="0"/>
              <a:t>消毒</a:t>
            </a:r>
            <a:r>
              <a:rPr lang="ja-JP" altLang="en-US" dirty="0" smtClean="0"/>
              <a:t>薬</a:t>
            </a:r>
            <a:r>
              <a:rPr lang="en-US" altLang="ja-JP" dirty="0" smtClean="0"/>
              <a:t>(</a:t>
            </a:r>
            <a:r>
              <a:rPr lang="ja-JP" altLang="en-US" dirty="0" smtClean="0"/>
              <a:t>次亜塩素酸ナトリウム原液</a:t>
            </a:r>
            <a:r>
              <a:rPr lang="en-US" altLang="ja-JP" dirty="0" smtClean="0"/>
              <a:t>)</a:t>
            </a:r>
          </a:p>
          <a:p>
            <a:r>
              <a:rPr kumimoji="1" lang="ja-JP" altLang="en-US" dirty="0" smtClean="0"/>
              <a:t>消毒希釈用バケツ</a:t>
            </a:r>
            <a:endParaRPr kumimoji="1" lang="en-US" altLang="ja-JP" dirty="0" smtClean="0"/>
          </a:p>
          <a:p>
            <a:r>
              <a:rPr lang="ja-JP" altLang="en-US" dirty="0" smtClean="0"/>
              <a:t>汚物入れ用容器</a:t>
            </a:r>
            <a:r>
              <a:rPr lang="en-US" altLang="ja-JP" dirty="0" smtClean="0"/>
              <a:t>(</a:t>
            </a:r>
            <a:r>
              <a:rPr lang="ja-JP" altLang="en-US" dirty="0" smtClean="0"/>
              <a:t>バケツなどに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   ビニール袋をセットしておく</a:t>
            </a:r>
            <a:r>
              <a:rPr lang="en-US" altLang="ja-JP" dirty="0" smtClean="0"/>
              <a:t>)</a:t>
            </a:r>
          </a:p>
          <a:p>
            <a:r>
              <a:rPr kumimoji="1" lang="ja-JP" altLang="en-US" dirty="0" smtClean="0"/>
              <a:t>計量カップ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消毒薬を測量する</a:t>
            </a:r>
            <a:r>
              <a:rPr kumimoji="1" lang="en-US" altLang="ja-JP" dirty="0" smtClean="0"/>
              <a:t>)</a:t>
            </a:r>
          </a:p>
          <a:p>
            <a:r>
              <a:rPr lang="ja-JP" altLang="en-US" dirty="0" smtClean="0"/>
              <a:t>嘔吐物処理チェック表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76250" y="152403"/>
            <a:ext cx="5810250" cy="8794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/>
              <a:t>１）必要物品を準備する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2221" r="12291" b="4445"/>
          <a:stretch/>
        </p:blipFill>
        <p:spPr>
          <a:xfrm>
            <a:off x="6286500" y="4204319"/>
            <a:ext cx="2314575" cy="210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1477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14233" r="22866" b="14562"/>
          <a:stretch/>
        </p:blipFill>
        <p:spPr>
          <a:xfrm>
            <a:off x="2654367" y="1676578"/>
            <a:ext cx="1781175" cy="16573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467644"/>
            <a:ext cx="2002463" cy="2057400"/>
          </a:xfrm>
          <a:prstGeom prst="rect">
            <a:avLst/>
          </a:prstGeom>
        </p:spPr>
      </p:pic>
      <p:sp>
        <p:nvSpPr>
          <p:cNvPr id="7" name="角丸四角形 6"/>
          <p:cNvSpPr/>
          <p:nvPr/>
        </p:nvSpPr>
        <p:spPr>
          <a:xfrm>
            <a:off x="638175" y="361950"/>
            <a:ext cx="7600950" cy="701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b="1" dirty="0"/>
              <a:t>２）ビニール袋の口を開いて置いておく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4167187" y="3199001"/>
            <a:ext cx="4421672" cy="2256183"/>
            <a:chOff x="4352352" y="4181475"/>
            <a:chExt cx="4421672" cy="2256183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46552">
              <a:off x="5622662" y="4181475"/>
              <a:ext cx="2080152" cy="1663038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46552">
              <a:off x="6693872" y="4695825"/>
              <a:ext cx="2080152" cy="1663038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0" b="39052"/>
            <a:stretch/>
          </p:blipFill>
          <p:spPr>
            <a:xfrm rot="12325551">
              <a:off x="4352352" y="5117713"/>
              <a:ext cx="1770629" cy="1013595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8" t="12326" r="7169" b="42577"/>
            <a:stretch/>
          </p:blipFill>
          <p:spPr>
            <a:xfrm rot="1603038">
              <a:off x="6666634" y="5687665"/>
              <a:ext cx="1497156" cy="749993"/>
            </a:xfrm>
            <a:prstGeom prst="rect">
              <a:avLst/>
            </a:prstGeom>
          </p:spPr>
        </p:pic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8" t="32962" r="17198" b="12017"/>
            <a:stretch/>
          </p:blipFill>
          <p:spPr>
            <a:xfrm rot="20531042">
              <a:off x="5911893" y="5140466"/>
              <a:ext cx="1501688" cy="968093"/>
            </a:xfrm>
            <a:prstGeom prst="rect">
              <a:avLst/>
            </a:prstGeom>
          </p:spPr>
        </p:pic>
      </p:grpSp>
      <p:sp>
        <p:nvSpPr>
          <p:cNvPr id="12" name="楕円 11"/>
          <p:cNvSpPr/>
          <p:nvPr/>
        </p:nvSpPr>
        <p:spPr>
          <a:xfrm>
            <a:off x="4154838" y="2367348"/>
            <a:ext cx="4846246" cy="433825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6577961" y="2589447"/>
            <a:ext cx="0" cy="19554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4728836" y="4551112"/>
            <a:ext cx="1876425" cy="7935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614636" y="5086350"/>
            <a:ext cx="116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２ｍ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2" name="円形吹き出し 21"/>
          <p:cNvSpPr/>
          <p:nvPr/>
        </p:nvSpPr>
        <p:spPr>
          <a:xfrm>
            <a:off x="413465" y="3880036"/>
            <a:ext cx="3552825" cy="1524000"/>
          </a:xfrm>
          <a:prstGeom prst="wedgeEllipseCallout">
            <a:avLst>
              <a:gd name="adj1" fmla="val 30360"/>
              <a:gd name="adj2" fmla="val -10104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ysClr val="windowText" lastClr="000000"/>
                </a:solidFill>
              </a:rPr>
              <a:t>嘔吐物中心部から２ｍ程度離れた場所に</a:t>
            </a:r>
            <a:endParaRPr kumimoji="1" lang="en-US" altLang="ja-JP" dirty="0" smtClean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</a:rPr>
              <a:t>置</a:t>
            </a:r>
            <a:r>
              <a:rPr kumimoji="1" lang="ja-JP" altLang="en-US" dirty="0" smtClean="0">
                <a:solidFill>
                  <a:sysClr val="windowText" lastClr="000000"/>
                </a:solidFill>
              </a:rPr>
              <a:t>いておきましょ</a:t>
            </a:r>
            <a:r>
              <a:rPr kumimoji="1" lang="ja-JP" altLang="en-US" dirty="0">
                <a:solidFill>
                  <a:sysClr val="windowText" lastClr="000000"/>
                </a:solidFill>
              </a:rPr>
              <a:t>う</a:t>
            </a:r>
          </a:p>
        </p:txBody>
      </p:sp>
    </p:spTree>
    <p:extLst>
      <p:ext uri="{BB962C8B-B14F-4D97-AF65-F5344CB8AC3E}">
        <p14:creationId xmlns:p14="http://schemas.microsoft.com/office/powerpoint/2010/main" val="2387444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895</TotalTime>
  <Words>612</Words>
  <Application>Microsoft Office PowerPoint</Application>
  <PresentationFormat>画面に合わせる (4:3)</PresentationFormat>
  <Paragraphs>149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2" baseType="lpstr">
      <vt:lpstr>新細明體</vt:lpstr>
      <vt:lpstr>游ゴシック</vt:lpstr>
      <vt:lpstr>游ゴシック Light</vt:lpstr>
      <vt:lpstr>Arial</vt:lpstr>
      <vt:lpstr>Calibri</vt:lpstr>
      <vt:lpstr>Calibri Light</vt:lpstr>
      <vt:lpstr>Office テーマ</vt:lpstr>
      <vt:lpstr>スライドを使用する前に</vt:lpstr>
      <vt:lpstr>嘔吐物処理演習 （スライド案）</vt:lpstr>
      <vt:lpstr>研修内容</vt:lpstr>
      <vt:lpstr>１．担当者決定</vt:lpstr>
      <vt:lpstr>２．模擬吐物準備</vt:lpstr>
      <vt:lpstr>3.  前処置</vt:lpstr>
      <vt:lpstr>4.嘔吐物処理手順説明</vt:lpstr>
      <vt:lpstr>PowerPoint プレゼンテーション</vt:lpstr>
      <vt:lpstr>PowerPoint プレゼンテーション</vt:lpstr>
      <vt:lpstr>３）エプロン・マスク・手袋の順で装着する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5.嘔吐物処理演習(グループ毎)</vt:lpstr>
      <vt:lpstr>6.評価</vt:lpstr>
      <vt:lpstr>6.評価</vt:lpstr>
      <vt:lpstr>まとめ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嘔吐物処理方法</dc:title>
  <dc:creator>gcmc</dc:creator>
  <cp:lastModifiedBy>gcmc</cp:lastModifiedBy>
  <cp:revision>178</cp:revision>
  <cp:lastPrinted>2017-12-01T06:43:53Z</cp:lastPrinted>
  <dcterms:created xsi:type="dcterms:W3CDTF">2017-10-25T00:25:15Z</dcterms:created>
  <dcterms:modified xsi:type="dcterms:W3CDTF">2018-08-08T09:02:15Z</dcterms:modified>
</cp:coreProperties>
</file>