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92" r:id="rId3"/>
    <p:sldId id="293" r:id="rId4"/>
    <p:sldId id="279" r:id="rId5"/>
    <p:sldId id="278" r:id="rId6"/>
    <p:sldId id="280" r:id="rId7"/>
    <p:sldId id="282" r:id="rId8"/>
    <p:sldId id="291" r:id="rId9"/>
    <p:sldId id="284" r:id="rId10"/>
    <p:sldId id="285" r:id="rId11"/>
    <p:sldId id="286" r:id="rId12"/>
  </p:sldIdLst>
  <p:sldSz cx="10287000" cy="6858000" type="35mm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4416840" cy="1076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23800" y="6427800"/>
            <a:ext cx="4416840" cy="1076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787120" y="630936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23800" y="642780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787120" y="642780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142200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017440" y="6309360"/>
            <a:ext cx="142200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510720" y="6309360"/>
            <a:ext cx="142200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23800" y="6427800"/>
            <a:ext cx="142200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2017440" y="6427800"/>
            <a:ext cx="142200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510720" y="6427800"/>
            <a:ext cx="142200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23800" y="5974200"/>
            <a:ext cx="4416840" cy="89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4416840" cy="22608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2155320" cy="2260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787120" y="6309360"/>
            <a:ext cx="2155320" cy="2260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14080" y="273600"/>
            <a:ext cx="92577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787120" y="6309360"/>
            <a:ext cx="2155320" cy="2260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23800" y="642780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2155320" cy="2260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787120" y="630936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787120" y="642780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787120" y="6309360"/>
            <a:ext cx="2155320" cy="10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23800" y="6427800"/>
            <a:ext cx="4416840" cy="1076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9"/>
          <p:cNvPicPr/>
          <p:nvPr/>
        </p:nvPicPr>
        <p:blipFill>
          <a:blip r:embed="rId14"/>
          <a:stretch/>
        </p:blipFill>
        <p:spPr>
          <a:xfrm>
            <a:off x="8799480" y="5791320"/>
            <a:ext cx="972720" cy="929880"/>
          </a:xfrm>
          <a:prstGeom prst="rect">
            <a:avLst/>
          </a:prstGeom>
          <a:ln w="0">
            <a:noFill/>
          </a:ln>
        </p:spPr>
      </p:pic>
      <p:sp>
        <p:nvSpPr>
          <p:cNvPr id="7" name="テキスト ボックス 11"/>
          <p:cNvSpPr/>
          <p:nvPr/>
        </p:nvSpPr>
        <p:spPr>
          <a:xfrm>
            <a:off x="2575080" y="6413760"/>
            <a:ext cx="51501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Segoe UI"/>
                <a:ea typeface="メイリオ"/>
              </a:rPr>
              <a:t>©</a:t>
            </a:r>
            <a:r>
              <a:rPr lang="zh-TW" sz="1400" b="0" strike="noStrike" spc="-1">
                <a:solidFill>
                  <a:srgbClr val="000000"/>
                </a:solidFill>
                <a:latin typeface="Segoe UI"/>
                <a:ea typeface="メイリオ"/>
              </a:rPr>
              <a:t>一般社団法人職業感染制御研究会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/>
          </p:nvPr>
        </p:nvSpPr>
        <p:spPr>
          <a:xfrm>
            <a:off x="523800" y="5901840"/>
            <a:ext cx="9239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23800" y="6309360"/>
            <a:ext cx="4416840" cy="226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Font typeface="Arial"/>
              <a:buChar char="•"/>
            </a:pPr>
            <a:r>
              <a:rPr lang="ja-JP" sz="2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マスター テキストの書式設定</a:t>
            </a:r>
            <a:endParaRPr lang="en-US" sz="200" b="1" strike="noStrike" spc="-1">
              <a:solidFill>
                <a:srgbClr val="000000"/>
              </a:solidFill>
              <a:latin typeface="Segoe UI"/>
            </a:endParaRPr>
          </a:p>
          <a:p>
            <a:pPr marL="743040" lvl="1" indent="-28548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–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2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  <a:p>
            <a:pPr marL="1143000" lvl="2" indent="-2282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•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3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  <a:p>
            <a:pPr marL="1600200" lvl="3" indent="-2282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–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4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  <a:p>
            <a:pPr marL="2057400" lvl="4" indent="-2282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»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5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6000" y="6309360"/>
            <a:ext cx="4416840" cy="226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Font typeface="Arial"/>
              <a:buChar char="•"/>
            </a:pPr>
            <a:r>
              <a:rPr lang="ja-JP" sz="2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マスター テキストの書式設定</a:t>
            </a:r>
            <a:endParaRPr lang="en-US" sz="200" b="1" strike="noStrike" spc="-1">
              <a:solidFill>
                <a:srgbClr val="000000"/>
              </a:solidFill>
              <a:latin typeface="Segoe UI"/>
            </a:endParaRPr>
          </a:p>
          <a:p>
            <a:pPr marL="743040" lvl="1" indent="-28548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–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2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  <a:p>
            <a:pPr marL="1143000" lvl="2" indent="-2282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•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3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  <a:p>
            <a:pPr marL="1600200" lvl="3" indent="-2282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–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4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  <a:p>
            <a:pPr marL="2057400" lvl="4" indent="-2282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»"/>
            </a:pP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第 </a:t>
            </a:r>
            <a:r>
              <a:rPr lang="en-US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5 </a:t>
            </a:r>
            <a:r>
              <a:rPr lang="ja-JP" sz="100" b="1" strike="noStrike" spc="-1">
                <a:solidFill>
                  <a:srgbClr val="000000"/>
                </a:solidFill>
                <a:latin typeface="Segoe UI"/>
                <a:ea typeface="メイリオ"/>
              </a:rPr>
              <a:t>レベル</a:t>
            </a:r>
            <a:endParaRPr lang="en-US" sz="1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14080" y="273600"/>
            <a:ext cx="92577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Segoe UI"/>
              </a:rPr>
              <a:t>クリックしてタイトルテキストを編集</a:t>
            </a:r>
            <a:endParaRPr lang="en-US" sz="18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10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11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12" name="Rectangle 4"/>
          <p:cNvSpPr/>
          <p:nvPr/>
        </p:nvSpPr>
        <p:spPr>
          <a:xfrm>
            <a:off x="523800" y="213120"/>
            <a:ext cx="9239040" cy="1004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7</a:t>
            </a:r>
            <a:r>
              <a:rPr lang="en-US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. </a:t>
            </a: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個人防護具の使い方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313" name="グループ化 50"/>
          <p:cNvGrpSpPr/>
          <p:nvPr/>
        </p:nvGrpSpPr>
        <p:grpSpPr>
          <a:xfrm>
            <a:off x="523800" y="1443240"/>
            <a:ext cx="9239040" cy="2108160"/>
            <a:chOff x="523800" y="1443240"/>
            <a:chExt cx="9239040" cy="2108160"/>
          </a:xfrm>
        </p:grpSpPr>
        <p:sp>
          <p:nvSpPr>
            <p:cNvPr id="314" name="四角形: 角を丸くする 80"/>
            <p:cNvSpPr/>
            <p:nvPr/>
          </p:nvSpPr>
          <p:spPr>
            <a:xfrm>
              <a:off x="523800" y="1443240"/>
              <a:ext cx="9239040" cy="2108160"/>
            </a:xfrm>
            <a:prstGeom prst="roundRect">
              <a:avLst>
                <a:gd name="adj" fmla="val 791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5B9BD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四角形: 角を丸くする 7"/>
            <p:cNvSpPr/>
            <p:nvPr/>
          </p:nvSpPr>
          <p:spPr>
            <a:xfrm>
              <a:off x="523800" y="1445040"/>
              <a:ext cx="1491120" cy="4384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5B9BD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2000" b="0" strike="noStrike" spc="-1">
                  <a:solidFill>
                    <a:srgbClr val="000000"/>
                  </a:solidFill>
                  <a:latin typeface="游明朝"/>
                  <a:ea typeface="メイリオ"/>
                </a:rPr>
                <a:t>着用順</a:t>
              </a:r>
              <a:endParaRPr lang="en-US" sz="2000" b="0" strike="noStrike" spc="-1">
                <a:latin typeface="Arial"/>
              </a:endParaRPr>
            </a:p>
          </p:txBody>
        </p:sp>
      </p:grpSp>
      <p:grpSp>
        <p:nvGrpSpPr>
          <p:cNvPr id="316" name="グループ化 85"/>
          <p:cNvGrpSpPr/>
          <p:nvPr/>
        </p:nvGrpSpPr>
        <p:grpSpPr>
          <a:xfrm>
            <a:off x="533160" y="3801600"/>
            <a:ext cx="9239040" cy="2108160"/>
            <a:chOff x="533160" y="3801600"/>
            <a:chExt cx="9239040" cy="2108160"/>
          </a:xfrm>
        </p:grpSpPr>
        <p:sp>
          <p:nvSpPr>
            <p:cNvPr id="317" name="四角形: 角を丸くする 107"/>
            <p:cNvSpPr/>
            <p:nvPr/>
          </p:nvSpPr>
          <p:spPr>
            <a:xfrm>
              <a:off x="533160" y="3801600"/>
              <a:ext cx="9239040" cy="2108160"/>
            </a:xfrm>
            <a:prstGeom prst="roundRect">
              <a:avLst>
                <a:gd name="adj" fmla="val 791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5B9BD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四角形: 角を丸くする 8"/>
            <p:cNvSpPr/>
            <p:nvPr/>
          </p:nvSpPr>
          <p:spPr>
            <a:xfrm>
              <a:off x="533160" y="3803400"/>
              <a:ext cx="1491120" cy="4384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5B9BD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2000" b="0" strike="noStrike" spc="-1">
                  <a:solidFill>
                    <a:srgbClr val="000000"/>
                  </a:solidFill>
                  <a:latin typeface="游明朝"/>
                  <a:ea typeface="メイリオ"/>
                </a:rPr>
                <a:t>脱衣順</a:t>
              </a:r>
              <a:endParaRPr lang="en-US" sz="2000" b="0" strike="noStrike" spc="-1">
                <a:latin typeface="Arial"/>
              </a:endParaRPr>
            </a:p>
          </p:txBody>
        </p:sp>
      </p:grpSp>
      <p:grpSp>
        <p:nvGrpSpPr>
          <p:cNvPr id="319" name="グループ化 23"/>
          <p:cNvGrpSpPr/>
          <p:nvPr/>
        </p:nvGrpSpPr>
        <p:grpSpPr>
          <a:xfrm>
            <a:off x="523800" y="2024280"/>
            <a:ext cx="1727640" cy="1522440"/>
            <a:chOff x="523800" y="2024280"/>
            <a:chExt cx="1727640" cy="1522440"/>
          </a:xfrm>
        </p:grpSpPr>
        <p:pic>
          <p:nvPicPr>
            <p:cNvPr id="320" name="図 9"/>
            <p:cNvPicPr/>
            <p:nvPr/>
          </p:nvPicPr>
          <p:blipFill>
            <a:blip r:embed="rId2"/>
            <a:stretch/>
          </p:blipFill>
          <p:spPr>
            <a:xfrm>
              <a:off x="967680" y="2024280"/>
              <a:ext cx="839880" cy="971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1" name="テキスト ボックス 10"/>
            <p:cNvSpPr/>
            <p:nvPr/>
          </p:nvSpPr>
          <p:spPr>
            <a:xfrm>
              <a:off x="523800" y="321300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手指衛生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322" name="グループ化 46"/>
          <p:cNvGrpSpPr/>
          <p:nvPr/>
        </p:nvGrpSpPr>
        <p:grpSpPr>
          <a:xfrm>
            <a:off x="2085480" y="1834200"/>
            <a:ext cx="2043720" cy="1712520"/>
            <a:chOff x="2085480" y="1834200"/>
            <a:chExt cx="2043720" cy="1712520"/>
          </a:xfrm>
        </p:grpSpPr>
        <p:grpSp>
          <p:nvGrpSpPr>
            <p:cNvPr id="323" name="グループ化 43"/>
            <p:cNvGrpSpPr/>
            <p:nvPr/>
          </p:nvGrpSpPr>
          <p:grpSpPr>
            <a:xfrm>
              <a:off x="2634120" y="1834200"/>
              <a:ext cx="1262520" cy="1351440"/>
              <a:chOff x="2634120" y="1834200"/>
              <a:chExt cx="1262520" cy="1351440"/>
            </a:xfrm>
          </p:grpSpPr>
          <p:pic>
            <p:nvPicPr>
              <p:cNvPr id="324" name="図 24"/>
              <p:cNvPicPr/>
              <p:nvPr/>
            </p:nvPicPr>
            <p:blipFill>
              <a:blip r:embed="rId3"/>
              <a:stretch/>
            </p:blipFill>
            <p:spPr>
              <a:xfrm>
                <a:off x="3284640" y="1834200"/>
                <a:ext cx="612000" cy="12916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25" name="図 18"/>
              <p:cNvPicPr/>
              <p:nvPr/>
            </p:nvPicPr>
            <p:blipFill>
              <a:blip r:embed="rId4"/>
              <a:stretch/>
            </p:blipFill>
            <p:spPr>
              <a:xfrm>
                <a:off x="2634120" y="1834200"/>
                <a:ext cx="639000" cy="13514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326" name="テキスト ボックス 11"/>
            <p:cNvSpPr/>
            <p:nvPr/>
          </p:nvSpPr>
          <p:spPr>
            <a:xfrm>
              <a:off x="2401560" y="321300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ガウン･エプロン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327" name="直線矢印コネクタ 51"/>
            <p:cNvSpPr/>
            <p:nvPr/>
          </p:nvSpPr>
          <p:spPr>
            <a:xfrm>
              <a:off x="2085480" y="25099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28" name="グループ化 47"/>
          <p:cNvGrpSpPr/>
          <p:nvPr/>
        </p:nvGrpSpPr>
        <p:grpSpPr>
          <a:xfrm>
            <a:off x="4001400" y="1600920"/>
            <a:ext cx="2005560" cy="1945800"/>
            <a:chOff x="4001400" y="1600920"/>
            <a:chExt cx="2005560" cy="1945800"/>
          </a:xfrm>
        </p:grpSpPr>
        <p:sp>
          <p:nvSpPr>
            <p:cNvPr id="329" name="テキスト ボックス 12"/>
            <p:cNvSpPr/>
            <p:nvPr/>
          </p:nvSpPr>
          <p:spPr>
            <a:xfrm>
              <a:off x="4279320" y="321300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マスク</a:t>
              </a:r>
              <a:endParaRPr lang="en-US" sz="1600" b="0" strike="noStrike" spc="-1">
                <a:latin typeface="Arial"/>
              </a:endParaRPr>
            </a:p>
          </p:txBody>
        </p:sp>
        <p:grpSp>
          <p:nvGrpSpPr>
            <p:cNvPr id="330" name="グループ化 4"/>
            <p:cNvGrpSpPr/>
            <p:nvPr/>
          </p:nvGrpSpPr>
          <p:grpSpPr>
            <a:xfrm>
              <a:off x="4403160" y="1600920"/>
              <a:ext cx="1480680" cy="1575360"/>
              <a:chOff x="4403160" y="1600920"/>
              <a:chExt cx="1480680" cy="1575360"/>
            </a:xfrm>
          </p:grpSpPr>
          <p:grpSp>
            <p:nvGrpSpPr>
              <p:cNvPr id="331" name="グループ化 39"/>
              <p:cNvGrpSpPr/>
              <p:nvPr/>
            </p:nvGrpSpPr>
            <p:grpSpPr>
              <a:xfrm>
                <a:off x="4403160" y="1600920"/>
                <a:ext cx="962640" cy="990720"/>
                <a:chOff x="4403160" y="1600920"/>
                <a:chExt cx="962640" cy="990720"/>
              </a:xfrm>
            </p:grpSpPr>
            <p:pic>
              <p:nvPicPr>
                <p:cNvPr id="332" name="図 20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4403160" y="1600920"/>
                  <a:ext cx="962640" cy="8881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33" name="テキスト ボックス 25"/>
                <p:cNvSpPr/>
                <p:nvPr/>
              </p:nvSpPr>
              <p:spPr>
                <a:xfrm>
                  <a:off x="4425480" y="2334600"/>
                  <a:ext cx="9172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ja-JP" sz="1100" b="0" strike="noStrike" spc="-1">
                      <a:solidFill>
                        <a:srgbClr val="000000"/>
                      </a:solidFill>
                      <a:latin typeface="游明朝"/>
                    </a:rPr>
                    <a:t>サージカル</a:t>
                  </a:r>
                  <a:endParaRPr lang="en-US" sz="11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334" name="グループ化 40"/>
              <p:cNvGrpSpPr/>
              <p:nvPr/>
            </p:nvGrpSpPr>
            <p:grpSpPr>
              <a:xfrm>
                <a:off x="4966560" y="2188440"/>
                <a:ext cx="917280" cy="987840"/>
                <a:chOff x="4966560" y="2188440"/>
                <a:chExt cx="917280" cy="987840"/>
              </a:xfrm>
            </p:grpSpPr>
            <p:pic>
              <p:nvPicPr>
                <p:cNvPr id="335" name="図 22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5050080" y="2188440"/>
                  <a:ext cx="749880" cy="8823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36" name="テキスト ボックス 26"/>
                <p:cNvSpPr/>
                <p:nvPr/>
              </p:nvSpPr>
              <p:spPr>
                <a:xfrm>
                  <a:off x="4966560" y="2919240"/>
                  <a:ext cx="9172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100" b="0" strike="noStrike" spc="-1">
                      <a:solidFill>
                        <a:srgbClr val="000000"/>
                      </a:solidFill>
                      <a:latin typeface="游明朝"/>
                    </a:rPr>
                    <a:t>N95</a:t>
                  </a:r>
                  <a:endParaRPr lang="en-US" sz="1100" b="0" strike="noStrike" spc="-1">
                    <a:latin typeface="Arial"/>
                  </a:endParaRPr>
                </a:p>
              </p:txBody>
            </p:sp>
          </p:grpSp>
        </p:grpSp>
        <p:sp>
          <p:nvSpPr>
            <p:cNvPr id="337" name="直線矢印コネクタ 52"/>
            <p:cNvSpPr/>
            <p:nvPr/>
          </p:nvSpPr>
          <p:spPr>
            <a:xfrm>
              <a:off x="4001400" y="25099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38" name="グループ化 48"/>
          <p:cNvGrpSpPr/>
          <p:nvPr/>
        </p:nvGrpSpPr>
        <p:grpSpPr>
          <a:xfrm>
            <a:off x="5883840" y="1636560"/>
            <a:ext cx="2058480" cy="1910160"/>
            <a:chOff x="5883840" y="1636560"/>
            <a:chExt cx="2058480" cy="1910160"/>
          </a:xfrm>
        </p:grpSpPr>
        <p:sp>
          <p:nvSpPr>
            <p:cNvPr id="339" name="テキスト ボックス 13"/>
            <p:cNvSpPr/>
            <p:nvPr/>
          </p:nvSpPr>
          <p:spPr>
            <a:xfrm>
              <a:off x="6196320" y="321300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アイウェア</a:t>
              </a:r>
              <a:endParaRPr lang="en-US" sz="1600" b="0" strike="noStrike" spc="-1">
                <a:latin typeface="Arial"/>
              </a:endParaRPr>
            </a:p>
          </p:txBody>
        </p:sp>
        <p:grpSp>
          <p:nvGrpSpPr>
            <p:cNvPr id="340" name="グループ化 15"/>
            <p:cNvGrpSpPr/>
            <p:nvPr/>
          </p:nvGrpSpPr>
          <p:grpSpPr>
            <a:xfrm>
              <a:off x="6177600" y="1636560"/>
              <a:ext cx="1764720" cy="1572480"/>
              <a:chOff x="6177600" y="1636560"/>
              <a:chExt cx="1764720" cy="1572480"/>
            </a:xfrm>
          </p:grpSpPr>
          <p:grpSp>
            <p:nvGrpSpPr>
              <p:cNvPr id="341" name="グループ化 35"/>
              <p:cNvGrpSpPr/>
              <p:nvPr/>
            </p:nvGrpSpPr>
            <p:grpSpPr>
              <a:xfrm>
                <a:off x="6177600" y="1636560"/>
                <a:ext cx="956160" cy="1044720"/>
                <a:chOff x="6177600" y="1636560"/>
                <a:chExt cx="956160" cy="1044720"/>
              </a:xfrm>
            </p:grpSpPr>
            <p:pic>
              <p:nvPicPr>
                <p:cNvPr id="342" name="図 28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6177600" y="1636560"/>
                  <a:ext cx="956160" cy="9482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43" name="テキスト ボックス 31"/>
                <p:cNvSpPr/>
                <p:nvPr/>
              </p:nvSpPr>
              <p:spPr>
                <a:xfrm>
                  <a:off x="6197040" y="2424240"/>
                  <a:ext cx="9172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ja-JP" sz="1100" b="0" strike="noStrike" spc="-1">
                      <a:solidFill>
                        <a:srgbClr val="000000"/>
                      </a:solidFill>
                      <a:latin typeface="游明朝"/>
                    </a:rPr>
                    <a:t>ゴーグル</a:t>
                  </a:r>
                  <a:endParaRPr lang="en-US" sz="11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344" name="グループ化 36"/>
              <p:cNvGrpSpPr/>
              <p:nvPr/>
            </p:nvGrpSpPr>
            <p:grpSpPr>
              <a:xfrm>
                <a:off x="6634080" y="2171520"/>
                <a:ext cx="1308240" cy="1037520"/>
                <a:chOff x="6634080" y="2171520"/>
                <a:chExt cx="1308240" cy="1037520"/>
              </a:xfrm>
            </p:grpSpPr>
            <p:pic>
              <p:nvPicPr>
                <p:cNvPr id="345" name="図 30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6945480" y="2171520"/>
                  <a:ext cx="807120" cy="9532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46" name="テキスト ボックス 32"/>
                <p:cNvSpPr/>
                <p:nvPr/>
              </p:nvSpPr>
              <p:spPr>
                <a:xfrm>
                  <a:off x="6634080" y="2951280"/>
                  <a:ext cx="1308240" cy="2577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ja-JP" sz="1100" b="0" strike="noStrike" spc="-1">
                      <a:solidFill>
                        <a:srgbClr val="000000"/>
                      </a:solidFill>
                      <a:latin typeface="游明朝"/>
                    </a:rPr>
                    <a:t>フェイスシールド</a:t>
                  </a:r>
                  <a:endParaRPr lang="en-US" sz="1100" b="0" strike="noStrike" spc="-1">
                    <a:latin typeface="Arial"/>
                  </a:endParaRPr>
                </a:p>
              </p:txBody>
            </p:sp>
          </p:grpSp>
        </p:grpSp>
        <p:sp>
          <p:nvSpPr>
            <p:cNvPr id="347" name="直線矢印コネクタ 53"/>
            <p:cNvSpPr/>
            <p:nvPr/>
          </p:nvSpPr>
          <p:spPr>
            <a:xfrm>
              <a:off x="5883840" y="25099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48" name="グループ化 49"/>
          <p:cNvGrpSpPr/>
          <p:nvPr/>
        </p:nvGrpSpPr>
        <p:grpSpPr>
          <a:xfrm>
            <a:off x="7975800" y="1982880"/>
            <a:ext cx="1787040" cy="1563840"/>
            <a:chOff x="7975800" y="1982880"/>
            <a:chExt cx="1787040" cy="1563840"/>
          </a:xfrm>
        </p:grpSpPr>
        <p:sp>
          <p:nvSpPr>
            <p:cNvPr id="349" name="テキスト ボックス 14"/>
            <p:cNvSpPr/>
            <p:nvPr/>
          </p:nvSpPr>
          <p:spPr>
            <a:xfrm>
              <a:off x="8035200" y="321300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手袋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350" name="図 33"/>
            <p:cNvPicPr/>
            <p:nvPr/>
          </p:nvPicPr>
          <p:blipFill>
            <a:blip r:embed="rId9"/>
            <a:stretch/>
          </p:blipFill>
          <p:spPr>
            <a:xfrm rot="16200000" flipH="1">
              <a:off x="8371800" y="2132640"/>
              <a:ext cx="1054440" cy="754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直線矢印コネクタ 54"/>
            <p:cNvSpPr/>
            <p:nvPr/>
          </p:nvSpPr>
          <p:spPr>
            <a:xfrm>
              <a:off x="7975800" y="25099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52" name="グループ化 72"/>
          <p:cNvGrpSpPr/>
          <p:nvPr/>
        </p:nvGrpSpPr>
        <p:grpSpPr>
          <a:xfrm>
            <a:off x="523800" y="4469760"/>
            <a:ext cx="1727640" cy="1420200"/>
            <a:chOff x="523800" y="4469760"/>
            <a:chExt cx="1727640" cy="1420200"/>
          </a:xfrm>
        </p:grpSpPr>
        <p:pic>
          <p:nvPicPr>
            <p:cNvPr id="353" name="図 56"/>
            <p:cNvPicPr/>
            <p:nvPr/>
          </p:nvPicPr>
          <p:blipFill>
            <a:blip r:embed="rId10"/>
            <a:stretch/>
          </p:blipFill>
          <p:spPr>
            <a:xfrm>
              <a:off x="869400" y="4469760"/>
              <a:ext cx="1036440" cy="987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4" name="テキスト ボックス 57"/>
            <p:cNvSpPr/>
            <p:nvPr/>
          </p:nvSpPr>
          <p:spPr>
            <a:xfrm>
              <a:off x="523800" y="555624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手袋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355" name="グループ化 76"/>
          <p:cNvGrpSpPr/>
          <p:nvPr/>
        </p:nvGrpSpPr>
        <p:grpSpPr>
          <a:xfrm>
            <a:off x="1825560" y="4584600"/>
            <a:ext cx="1727640" cy="1305360"/>
            <a:chOff x="1825560" y="4584600"/>
            <a:chExt cx="1727640" cy="1305360"/>
          </a:xfrm>
        </p:grpSpPr>
        <p:grpSp>
          <p:nvGrpSpPr>
            <p:cNvPr id="356" name="グループ化 60"/>
            <p:cNvGrpSpPr/>
            <p:nvPr/>
          </p:nvGrpSpPr>
          <p:grpSpPr>
            <a:xfrm>
              <a:off x="1825560" y="4584600"/>
              <a:ext cx="1727640" cy="1305360"/>
              <a:chOff x="1825560" y="4584600"/>
              <a:chExt cx="1727640" cy="1305360"/>
            </a:xfrm>
          </p:grpSpPr>
          <p:sp>
            <p:nvSpPr>
              <p:cNvPr id="357" name="テキスト ボックス 58"/>
              <p:cNvSpPr/>
              <p:nvPr/>
            </p:nvSpPr>
            <p:spPr>
              <a:xfrm>
                <a:off x="1825560" y="5556240"/>
                <a:ext cx="172764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手指衛生</a:t>
                </a:r>
                <a:endParaRPr lang="en-US" sz="1600" b="0" strike="noStrike" spc="-1">
                  <a:latin typeface="Arial"/>
                </a:endParaRPr>
              </a:p>
            </p:txBody>
          </p:sp>
          <p:pic>
            <p:nvPicPr>
              <p:cNvPr id="358" name="図 63"/>
              <p:cNvPicPr/>
              <p:nvPr/>
            </p:nvPicPr>
            <p:blipFill>
              <a:blip r:embed="rId11"/>
              <a:stretch/>
            </p:blipFill>
            <p:spPr>
              <a:xfrm>
                <a:off x="2361600" y="4584600"/>
                <a:ext cx="655560" cy="75852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359" name="直線矢印コネクタ 90"/>
            <p:cNvSpPr/>
            <p:nvPr/>
          </p:nvSpPr>
          <p:spPr>
            <a:xfrm>
              <a:off x="2015280" y="49640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60" name="グループ化 81"/>
          <p:cNvGrpSpPr/>
          <p:nvPr/>
        </p:nvGrpSpPr>
        <p:grpSpPr>
          <a:xfrm>
            <a:off x="3265560" y="3908160"/>
            <a:ext cx="1909440" cy="1981800"/>
            <a:chOff x="3265560" y="3908160"/>
            <a:chExt cx="1909440" cy="1981800"/>
          </a:xfrm>
        </p:grpSpPr>
        <p:grpSp>
          <p:nvGrpSpPr>
            <p:cNvPr id="361" name="グループ化 64"/>
            <p:cNvGrpSpPr/>
            <p:nvPr/>
          </p:nvGrpSpPr>
          <p:grpSpPr>
            <a:xfrm>
              <a:off x="3353400" y="3908160"/>
              <a:ext cx="1821600" cy="1981800"/>
              <a:chOff x="3353400" y="3908160"/>
              <a:chExt cx="1821600" cy="1981800"/>
            </a:xfrm>
          </p:grpSpPr>
          <p:grpSp>
            <p:nvGrpSpPr>
              <p:cNvPr id="362" name="グループ化 55"/>
              <p:cNvGrpSpPr/>
              <p:nvPr/>
            </p:nvGrpSpPr>
            <p:grpSpPr>
              <a:xfrm>
                <a:off x="3353400" y="3908160"/>
                <a:ext cx="1821600" cy="1646280"/>
                <a:chOff x="3353400" y="3908160"/>
                <a:chExt cx="1821600" cy="1646280"/>
              </a:xfrm>
            </p:grpSpPr>
            <p:grpSp>
              <p:nvGrpSpPr>
                <p:cNvPr id="363" name="グループ化 17"/>
                <p:cNvGrpSpPr/>
                <p:nvPr/>
              </p:nvGrpSpPr>
              <p:grpSpPr>
                <a:xfrm>
                  <a:off x="3353400" y="3908160"/>
                  <a:ext cx="1139760" cy="942480"/>
                  <a:chOff x="3353400" y="3908160"/>
                  <a:chExt cx="1139760" cy="942480"/>
                </a:xfrm>
              </p:grpSpPr>
              <p:pic>
                <p:nvPicPr>
                  <p:cNvPr id="364" name="図 65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438000" y="3908160"/>
                    <a:ext cx="970200" cy="942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365" name="テキスト ボックス 68"/>
                  <p:cNvSpPr/>
                  <p:nvPr/>
                </p:nvSpPr>
                <p:spPr>
                  <a:xfrm>
                    <a:off x="3353400" y="4589280"/>
                    <a:ext cx="1139760" cy="25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ja-JP" sz="1100" b="0" strike="noStrike" spc="-1">
                        <a:solidFill>
                          <a:srgbClr val="000000"/>
                        </a:solidFill>
                        <a:latin typeface="游明朝"/>
                      </a:rPr>
                      <a:t>ゴーグル</a:t>
                    </a:r>
                    <a:endParaRPr lang="en-US" sz="1100" b="0" strike="noStrike" spc="-1">
                      <a:latin typeface="Arial"/>
                    </a:endParaRPr>
                  </a:p>
                </p:txBody>
              </p:sp>
            </p:grpSp>
            <p:grpSp>
              <p:nvGrpSpPr>
                <p:cNvPr id="366" name="グループ化 19"/>
                <p:cNvGrpSpPr/>
                <p:nvPr/>
              </p:nvGrpSpPr>
              <p:grpSpPr>
                <a:xfrm>
                  <a:off x="3756960" y="4620600"/>
                  <a:ext cx="1418040" cy="933840"/>
                  <a:chOff x="3756960" y="4620600"/>
                  <a:chExt cx="1418040" cy="933840"/>
                </a:xfrm>
              </p:grpSpPr>
              <p:pic>
                <p:nvPicPr>
                  <p:cNvPr id="367" name="図 67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3972240" y="4620600"/>
                    <a:ext cx="988200" cy="933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368" name="テキスト ボックス 69"/>
                  <p:cNvSpPr/>
                  <p:nvPr/>
                </p:nvSpPr>
                <p:spPr>
                  <a:xfrm>
                    <a:off x="3756960" y="5282280"/>
                    <a:ext cx="1418040" cy="25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ja-JP" sz="1100" b="0" strike="noStrike" spc="-1">
                        <a:solidFill>
                          <a:srgbClr val="000000"/>
                        </a:solidFill>
                        <a:latin typeface="游明朝"/>
                      </a:rPr>
                      <a:t>フェイスシールド</a:t>
                    </a:r>
                    <a:endParaRPr lang="en-US" sz="1100" b="0" strike="noStrike" spc="-1">
                      <a:latin typeface="Arial"/>
                    </a:endParaRPr>
                  </a:p>
                </p:txBody>
              </p:sp>
            </p:grpSp>
          </p:grpSp>
          <p:sp>
            <p:nvSpPr>
              <p:cNvPr id="369" name="テキスト ボックス 59"/>
              <p:cNvSpPr/>
              <p:nvPr/>
            </p:nvSpPr>
            <p:spPr>
              <a:xfrm>
                <a:off x="3400560" y="5556240"/>
                <a:ext cx="172764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アイウェア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370" name="直線矢印コネクタ 91"/>
            <p:cNvSpPr/>
            <p:nvPr/>
          </p:nvSpPr>
          <p:spPr>
            <a:xfrm>
              <a:off x="3265560" y="49640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71" name="グループ化 82"/>
          <p:cNvGrpSpPr/>
          <p:nvPr/>
        </p:nvGrpSpPr>
        <p:grpSpPr>
          <a:xfrm>
            <a:off x="5049720" y="4308120"/>
            <a:ext cx="1920600" cy="1581840"/>
            <a:chOff x="5049720" y="4308120"/>
            <a:chExt cx="1920600" cy="1581840"/>
          </a:xfrm>
        </p:grpSpPr>
        <p:grpSp>
          <p:nvGrpSpPr>
            <p:cNvPr id="372" name="グループ化 66"/>
            <p:cNvGrpSpPr/>
            <p:nvPr/>
          </p:nvGrpSpPr>
          <p:grpSpPr>
            <a:xfrm>
              <a:off x="5242680" y="4308120"/>
              <a:ext cx="1727640" cy="1581840"/>
              <a:chOff x="5242680" y="4308120"/>
              <a:chExt cx="1727640" cy="1581840"/>
            </a:xfrm>
          </p:grpSpPr>
          <p:grpSp>
            <p:nvGrpSpPr>
              <p:cNvPr id="373" name="グループ化 79"/>
              <p:cNvGrpSpPr/>
              <p:nvPr/>
            </p:nvGrpSpPr>
            <p:grpSpPr>
              <a:xfrm>
                <a:off x="5472720" y="4308120"/>
                <a:ext cx="1267560" cy="1311480"/>
                <a:chOff x="5472720" y="4308120"/>
                <a:chExt cx="1267560" cy="1311480"/>
              </a:xfrm>
            </p:grpSpPr>
            <p:pic>
              <p:nvPicPr>
                <p:cNvPr id="374" name="図 71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5472720" y="4308120"/>
                  <a:ext cx="526680" cy="129564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75" name="図 73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5934600" y="4323960"/>
                  <a:ext cx="805680" cy="129564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376" name="テキスト ボックス 61"/>
              <p:cNvSpPr/>
              <p:nvPr/>
            </p:nvSpPr>
            <p:spPr>
              <a:xfrm>
                <a:off x="5242680" y="5556240"/>
                <a:ext cx="172764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ガウン･エプロン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377" name="直線矢印コネクタ 92"/>
            <p:cNvSpPr/>
            <p:nvPr/>
          </p:nvSpPr>
          <p:spPr>
            <a:xfrm>
              <a:off x="5049720" y="49640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78" name="グループ化 84"/>
          <p:cNvGrpSpPr/>
          <p:nvPr/>
        </p:nvGrpSpPr>
        <p:grpSpPr>
          <a:xfrm>
            <a:off x="8035200" y="4584600"/>
            <a:ext cx="1727640" cy="1305360"/>
            <a:chOff x="8035200" y="4584600"/>
            <a:chExt cx="1727640" cy="1305360"/>
          </a:xfrm>
        </p:grpSpPr>
        <p:sp>
          <p:nvSpPr>
            <p:cNvPr id="379" name="テキスト ボックス 62"/>
            <p:cNvSpPr/>
            <p:nvPr/>
          </p:nvSpPr>
          <p:spPr>
            <a:xfrm>
              <a:off x="8035200" y="5556240"/>
              <a:ext cx="1727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手指衛生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380" name="図 75"/>
            <p:cNvPicPr/>
            <p:nvPr/>
          </p:nvPicPr>
          <p:blipFill>
            <a:blip r:embed="rId11"/>
            <a:stretch/>
          </p:blipFill>
          <p:spPr>
            <a:xfrm>
              <a:off x="8571240" y="4584600"/>
              <a:ext cx="655560" cy="75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1" name="直線矢印コネクタ 93"/>
            <p:cNvSpPr/>
            <p:nvPr/>
          </p:nvSpPr>
          <p:spPr>
            <a:xfrm>
              <a:off x="8159760" y="49640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82" name="グループ化 83"/>
          <p:cNvGrpSpPr/>
          <p:nvPr/>
        </p:nvGrpSpPr>
        <p:grpSpPr>
          <a:xfrm>
            <a:off x="6801840" y="4425840"/>
            <a:ext cx="1727640" cy="1464120"/>
            <a:chOff x="6801840" y="4425840"/>
            <a:chExt cx="1727640" cy="1464120"/>
          </a:xfrm>
        </p:grpSpPr>
        <p:grpSp>
          <p:nvGrpSpPr>
            <p:cNvPr id="383" name="グループ化 70"/>
            <p:cNvGrpSpPr/>
            <p:nvPr/>
          </p:nvGrpSpPr>
          <p:grpSpPr>
            <a:xfrm>
              <a:off x="6801840" y="4425840"/>
              <a:ext cx="1727640" cy="1464120"/>
              <a:chOff x="6801840" y="4425840"/>
              <a:chExt cx="1727640" cy="1464120"/>
            </a:xfrm>
          </p:grpSpPr>
          <p:sp>
            <p:nvSpPr>
              <p:cNvPr id="384" name="テキスト ボックス 74"/>
              <p:cNvSpPr/>
              <p:nvPr/>
            </p:nvSpPr>
            <p:spPr>
              <a:xfrm>
                <a:off x="6801840" y="5556240"/>
                <a:ext cx="172764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マスク</a:t>
                </a:r>
                <a:endParaRPr lang="en-US" sz="1600" b="0" strike="noStrike" spc="-1">
                  <a:latin typeface="Arial"/>
                </a:endParaRPr>
              </a:p>
            </p:txBody>
          </p:sp>
          <p:pic>
            <p:nvPicPr>
              <p:cNvPr id="385" name="図 77"/>
              <p:cNvPicPr/>
              <p:nvPr/>
            </p:nvPicPr>
            <p:blipFill>
              <a:blip r:embed="rId16"/>
              <a:stretch/>
            </p:blipFill>
            <p:spPr>
              <a:xfrm>
                <a:off x="7168320" y="4425840"/>
                <a:ext cx="995040" cy="10760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386" name="直線矢印コネクタ 94"/>
            <p:cNvSpPr/>
            <p:nvPr/>
          </p:nvSpPr>
          <p:spPr>
            <a:xfrm>
              <a:off x="6803640" y="49640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sp>
        <p:nvSpPr>
          <p:cNvPr id="387" name="直線コネクタ 6"/>
          <p:cNvSpPr/>
          <p:nvPr/>
        </p:nvSpPr>
        <p:spPr>
          <a:xfrm>
            <a:off x="2972520" y="1125360"/>
            <a:ext cx="4350960" cy="0"/>
          </a:xfrm>
          <a:prstGeom prst="line">
            <a:avLst/>
          </a:prstGeom>
          <a:ln w="76200" cap="rnd">
            <a:solidFill>
              <a:srgbClr val="5597D3"/>
            </a:solidFill>
            <a:rou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99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00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01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3</a:t>
            </a: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つ折型 </a:t>
            </a:r>
            <a:r>
              <a:rPr lang="en-US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N95</a:t>
            </a: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マスクの着用方法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602" name="グループ化 37"/>
          <p:cNvGrpSpPr/>
          <p:nvPr/>
        </p:nvGrpSpPr>
        <p:grpSpPr>
          <a:xfrm>
            <a:off x="523800" y="1647000"/>
            <a:ext cx="2663640" cy="1909440"/>
            <a:chOff x="523800" y="1647000"/>
            <a:chExt cx="2663640" cy="1909440"/>
          </a:xfrm>
        </p:grpSpPr>
        <p:sp>
          <p:nvSpPr>
            <p:cNvPr id="603" name="テキスト ボックス 35"/>
            <p:cNvSpPr/>
            <p:nvPr/>
          </p:nvSpPr>
          <p:spPr>
            <a:xfrm>
              <a:off x="523800" y="297936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マスクの上下を確認し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鼻あてを曲げる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604" name="図 6"/>
            <p:cNvPicPr/>
            <p:nvPr/>
          </p:nvPicPr>
          <p:blipFill>
            <a:blip r:embed="rId2"/>
            <a:stretch/>
          </p:blipFill>
          <p:spPr>
            <a:xfrm>
              <a:off x="534600" y="1647000"/>
              <a:ext cx="2641680" cy="1129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05" name="グループ化 38"/>
          <p:cNvGrpSpPr/>
          <p:nvPr/>
        </p:nvGrpSpPr>
        <p:grpSpPr>
          <a:xfrm>
            <a:off x="3465000" y="1313280"/>
            <a:ext cx="3010320" cy="1999800"/>
            <a:chOff x="3465000" y="1313280"/>
            <a:chExt cx="3010320" cy="1999800"/>
          </a:xfrm>
        </p:grpSpPr>
        <p:sp>
          <p:nvSpPr>
            <p:cNvPr id="606" name="直線矢印コネクタ 41"/>
            <p:cNvSpPr/>
            <p:nvPr/>
          </p:nvSpPr>
          <p:spPr>
            <a:xfrm>
              <a:off x="346500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607" name="テキスト ボックス 51"/>
            <p:cNvSpPr/>
            <p:nvPr/>
          </p:nvSpPr>
          <p:spPr>
            <a:xfrm>
              <a:off x="3811680" y="2979360"/>
              <a:ext cx="2663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鼻とあごを覆う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608" name="図 11"/>
            <p:cNvPicPr/>
            <p:nvPr/>
          </p:nvPicPr>
          <p:blipFill>
            <a:blip r:embed="rId3"/>
            <a:stretch/>
          </p:blipFill>
          <p:spPr>
            <a:xfrm>
              <a:off x="4416120" y="1313280"/>
              <a:ext cx="1454400" cy="171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09" name="グループ化 39"/>
          <p:cNvGrpSpPr/>
          <p:nvPr/>
        </p:nvGrpSpPr>
        <p:grpSpPr>
          <a:xfrm>
            <a:off x="6845760" y="1447920"/>
            <a:ext cx="2917080" cy="2108520"/>
            <a:chOff x="6845760" y="1447920"/>
            <a:chExt cx="2917080" cy="2108520"/>
          </a:xfrm>
        </p:grpSpPr>
        <p:sp>
          <p:nvSpPr>
            <p:cNvPr id="610" name="直線矢印コネクタ 42"/>
            <p:cNvSpPr/>
            <p:nvPr/>
          </p:nvSpPr>
          <p:spPr>
            <a:xfrm>
              <a:off x="684576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611" name="テキスト ボックス 52"/>
            <p:cNvSpPr/>
            <p:nvPr/>
          </p:nvSpPr>
          <p:spPr>
            <a:xfrm>
              <a:off x="7099200" y="297936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上側の紐を頭頂部へ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下側の紐を首にかける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612" name="図 23"/>
            <p:cNvPicPr/>
            <p:nvPr/>
          </p:nvPicPr>
          <p:blipFill>
            <a:blip r:embed="rId4"/>
            <a:stretch/>
          </p:blipFill>
          <p:spPr>
            <a:xfrm>
              <a:off x="7744320" y="1447920"/>
              <a:ext cx="1576080" cy="1441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13" name="グループ化 40"/>
          <p:cNvGrpSpPr/>
          <p:nvPr/>
        </p:nvGrpSpPr>
        <p:grpSpPr>
          <a:xfrm>
            <a:off x="7099200" y="3538440"/>
            <a:ext cx="2663640" cy="2413440"/>
            <a:chOff x="7099200" y="3538440"/>
            <a:chExt cx="2663640" cy="2413440"/>
          </a:xfrm>
        </p:grpSpPr>
        <p:sp>
          <p:nvSpPr>
            <p:cNvPr id="614" name="テキスト ボックス 33"/>
            <p:cNvSpPr/>
            <p:nvPr/>
          </p:nvSpPr>
          <p:spPr>
            <a:xfrm>
              <a:off x="7099200" y="537480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マスクを上下に広げ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鼻とあごを覆う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615" name="直線矢印コネクタ 26"/>
            <p:cNvSpPr/>
            <p:nvPr/>
          </p:nvSpPr>
          <p:spPr>
            <a:xfrm rot="16200000" flipH="1">
              <a:off x="8301960" y="3666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616" name="図 27"/>
            <p:cNvPicPr/>
            <p:nvPr/>
          </p:nvPicPr>
          <p:blipFill>
            <a:blip r:embed="rId5"/>
            <a:stretch/>
          </p:blipFill>
          <p:spPr>
            <a:xfrm>
              <a:off x="7530840" y="3786120"/>
              <a:ext cx="1800360" cy="16336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17" name="グループ化 43"/>
          <p:cNvGrpSpPr/>
          <p:nvPr/>
        </p:nvGrpSpPr>
        <p:grpSpPr>
          <a:xfrm>
            <a:off x="3811680" y="3786120"/>
            <a:ext cx="3290400" cy="2165760"/>
            <a:chOff x="3811680" y="3786120"/>
            <a:chExt cx="3290400" cy="2165760"/>
          </a:xfrm>
        </p:grpSpPr>
        <p:sp>
          <p:nvSpPr>
            <p:cNvPr id="618" name="テキスト ボックス 29"/>
            <p:cNvSpPr/>
            <p:nvPr/>
          </p:nvSpPr>
          <p:spPr>
            <a:xfrm>
              <a:off x="3811680" y="537480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両手で鼻あてが密着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するように軽く押す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619" name="直線矢印コネクタ 32"/>
            <p:cNvSpPr/>
            <p:nvPr/>
          </p:nvSpPr>
          <p:spPr>
            <a:xfrm flipH="1">
              <a:off x="684576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620" name="図 31"/>
            <p:cNvPicPr/>
            <p:nvPr/>
          </p:nvPicPr>
          <p:blipFill>
            <a:blip r:embed="rId6"/>
            <a:stretch/>
          </p:blipFill>
          <p:spPr>
            <a:xfrm>
              <a:off x="4451400" y="3786120"/>
              <a:ext cx="1383840" cy="16336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21" name="グループ化 44"/>
          <p:cNvGrpSpPr/>
          <p:nvPr/>
        </p:nvGrpSpPr>
        <p:grpSpPr>
          <a:xfrm>
            <a:off x="523800" y="3766680"/>
            <a:ext cx="3197520" cy="2185200"/>
            <a:chOff x="523800" y="3766680"/>
            <a:chExt cx="3197520" cy="2185200"/>
          </a:xfrm>
        </p:grpSpPr>
        <p:sp>
          <p:nvSpPr>
            <p:cNvPr id="622" name="テキスト ボックス 20"/>
            <p:cNvSpPr/>
            <p:nvPr/>
          </p:nvSpPr>
          <p:spPr>
            <a:xfrm>
              <a:off x="523800" y="537480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両手でおおい息を強く出しシールチェックする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623" name="直線矢印コネクタ 25"/>
            <p:cNvSpPr/>
            <p:nvPr/>
          </p:nvSpPr>
          <p:spPr>
            <a:xfrm flipH="1">
              <a:off x="346500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624" name="図 36"/>
            <p:cNvPicPr/>
            <p:nvPr/>
          </p:nvPicPr>
          <p:blipFill>
            <a:blip r:embed="rId7"/>
            <a:stretch/>
          </p:blipFill>
          <p:spPr>
            <a:xfrm>
              <a:off x="1234080" y="3766680"/>
              <a:ext cx="1242720" cy="165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25" name="テキスト ボックス 28"/>
          <p:cNvSpPr/>
          <p:nvPr/>
        </p:nvSpPr>
        <p:spPr>
          <a:xfrm>
            <a:off x="3961080" y="3488400"/>
            <a:ext cx="2364480" cy="504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451A0"/>
              </a:gs>
              <a:gs pos="100000">
                <a:srgbClr val="2E69D0"/>
              </a:gs>
            </a:gsLst>
            <a:lin ang="16200000"/>
          </a:gradFill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ja-JP" sz="1200" b="1" strike="noStrike" spc="-1">
                <a:solidFill>
                  <a:srgbClr val="C00000"/>
                </a:solidFill>
                <a:latin typeface="游明朝"/>
              </a:rPr>
              <a:t>鼻あてが鋭角になると</a:t>
            </a:r>
            <a:r>
              <a:t/>
            </a:r>
            <a:br/>
            <a:r>
              <a:rPr lang="ja-JP" sz="1200" b="1" strike="noStrike" spc="-1">
                <a:solidFill>
                  <a:srgbClr val="C00000"/>
                </a:solidFill>
                <a:latin typeface="游明朝"/>
              </a:rPr>
              <a:t>頂点に隙間ができるため注意</a:t>
            </a:r>
            <a:r>
              <a:rPr lang="en-US" sz="1200" b="1" strike="noStrike" spc="-1">
                <a:solidFill>
                  <a:srgbClr val="C00000"/>
                </a:solidFill>
                <a:latin typeface="游明朝"/>
              </a:rPr>
              <a:t>!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27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28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29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くちばし型 </a:t>
            </a:r>
            <a:r>
              <a:rPr lang="en-US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N95</a:t>
            </a: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マスクの着用方法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630" name="グループ化 17"/>
          <p:cNvGrpSpPr/>
          <p:nvPr/>
        </p:nvGrpSpPr>
        <p:grpSpPr>
          <a:xfrm>
            <a:off x="523800" y="1614240"/>
            <a:ext cx="2159640" cy="1749960"/>
            <a:chOff x="523800" y="1614240"/>
            <a:chExt cx="2159640" cy="1749960"/>
          </a:xfrm>
        </p:grpSpPr>
        <p:pic>
          <p:nvPicPr>
            <p:cNvPr id="631" name="図 5"/>
            <p:cNvPicPr/>
            <p:nvPr/>
          </p:nvPicPr>
          <p:blipFill>
            <a:blip r:embed="rId2"/>
            <a:stretch/>
          </p:blipFill>
          <p:spPr>
            <a:xfrm>
              <a:off x="803520" y="1614240"/>
              <a:ext cx="159984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2" name="テキスト ボックス 35"/>
            <p:cNvSpPr/>
            <p:nvPr/>
          </p:nvSpPr>
          <p:spPr>
            <a:xfrm>
              <a:off x="523800" y="278712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ノーズクリップにカーブをつける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633" name="グループ化 18"/>
          <p:cNvGrpSpPr/>
          <p:nvPr/>
        </p:nvGrpSpPr>
        <p:grpSpPr>
          <a:xfrm>
            <a:off x="2582640" y="1614240"/>
            <a:ext cx="2460600" cy="1506600"/>
            <a:chOff x="2582640" y="1614240"/>
            <a:chExt cx="2460600" cy="1506600"/>
          </a:xfrm>
        </p:grpSpPr>
        <p:pic>
          <p:nvPicPr>
            <p:cNvPr id="634" name="図 34"/>
            <p:cNvPicPr/>
            <p:nvPr/>
          </p:nvPicPr>
          <p:blipFill>
            <a:blip r:embed="rId3"/>
            <a:stretch/>
          </p:blipFill>
          <p:spPr>
            <a:xfrm>
              <a:off x="3078000" y="1614240"/>
              <a:ext cx="177084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5" name="直線矢印コネクタ 41"/>
            <p:cNvSpPr/>
            <p:nvPr/>
          </p:nvSpPr>
          <p:spPr>
            <a:xfrm>
              <a:off x="258264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636" name="テキスト ボックス 51"/>
            <p:cNvSpPr/>
            <p:nvPr/>
          </p:nvSpPr>
          <p:spPr>
            <a:xfrm>
              <a:off x="2883600" y="278712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ゴムバンドをたらす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637" name="グループ化 21"/>
          <p:cNvGrpSpPr/>
          <p:nvPr/>
        </p:nvGrpSpPr>
        <p:grpSpPr>
          <a:xfrm>
            <a:off x="7287480" y="1342080"/>
            <a:ext cx="2557800" cy="2022120"/>
            <a:chOff x="7287480" y="1342080"/>
            <a:chExt cx="2557800" cy="2022120"/>
          </a:xfrm>
        </p:grpSpPr>
        <p:sp>
          <p:nvSpPr>
            <p:cNvPr id="638" name="直線矢印コネクタ 42"/>
            <p:cNvSpPr/>
            <p:nvPr/>
          </p:nvSpPr>
          <p:spPr>
            <a:xfrm>
              <a:off x="728748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639" name="図 48"/>
            <p:cNvPicPr/>
            <p:nvPr/>
          </p:nvPicPr>
          <p:blipFill>
            <a:blip r:embed="rId4"/>
            <a:stretch/>
          </p:blipFill>
          <p:spPr>
            <a:xfrm>
              <a:off x="7521120" y="1342080"/>
              <a:ext cx="2324160" cy="149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0" name="テキスト ボックス 52"/>
            <p:cNvSpPr/>
            <p:nvPr/>
          </p:nvSpPr>
          <p:spPr>
            <a:xfrm>
              <a:off x="7603200" y="278712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あごの下に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マスクを当てる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641" name="グループ化 22"/>
          <p:cNvGrpSpPr/>
          <p:nvPr/>
        </p:nvGrpSpPr>
        <p:grpSpPr>
          <a:xfrm>
            <a:off x="7603200" y="3538440"/>
            <a:ext cx="2159640" cy="2313360"/>
            <a:chOff x="7603200" y="3538440"/>
            <a:chExt cx="2159640" cy="2313360"/>
          </a:xfrm>
        </p:grpSpPr>
        <p:pic>
          <p:nvPicPr>
            <p:cNvPr id="642" name="図 8"/>
            <p:cNvPicPr/>
            <p:nvPr/>
          </p:nvPicPr>
          <p:blipFill>
            <a:blip r:embed="rId5"/>
            <a:stretch/>
          </p:blipFill>
          <p:spPr>
            <a:xfrm>
              <a:off x="7740360" y="3755160"/>
              <a:ext cx="1885320" cy="1530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3" name="テキスト ボックス 33"/>
            <p:cNvSpPr/>
            <p:nvPr/>
          </p:nvSpPr>
          <p:spPr>
            <a:xfrm>
              <a:off x="7603200" y="527472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頭頂部と首の後ろにゴム紐をかける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644" name="直線矢印コネクタ 26"/>
            <p:cNvSpPr/>
            <p:nvPr/>
          </p:nvSpPr>
          <p:spPr>
            <a:xfrm rot="16200000" flipH="1">
              <a:off x="8553960" y="3666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645" name="グループ化 27"/>
          <p:cNvGrpSpPr/>
          <p:nvPr/>
        </p:nvGrpSpPr>
        <p:grpSpPr>
          <a:xfrm>
            <a:off x="318960" y="3755160"/>
            <a:ext cx="2520000" cy="2096640"/>
            <a:chOff x="318960" y="3755160"/>
            <a:chExt cx="2520000" cy="2096640"/>
          </a:xfrm>
        </p:grpSpPr>
        <p:pic>
          <p:nvPicPr>
            <p:cNvPr id="646" name="図 49"/>
            <p:cNvPicPr/>
            <p:nvPr/>
          </p:nvPicPr>
          <p:blipFill>
            <a:blip r:embed="rId6"/>
            <a:stretch/>
          </p:blipFill>
          <p:spPr>
            <a:xfrm>
              <a:off x="662760" y="3755160"/>
              <a:ext cx="1882080" cy="1530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7" name="テキスト ボックス 20"/>
            <p:cNvSpPr/>
            <p:nvPr/>
          </p:nvSpPr>
          <p:spPr>
            <a:xfrm>
              <a:off x="318960" y="5274720"/>
              <a:ext cx="252000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両手でおおい息を強く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出しシールチェックする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648" name="直線矢印コネクタ 25"/>
            <p:cNvSpPr/>
            <p:nvPr/>
          </p:nvSpPr>
          <p:spPr>
            <a:xfrm flipH="1">
              <a:off x="258264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649" name="グループ化 19"/>
          <p:cNvGrpSpPr/>
          <p:nvPr/>
        </p:nvGrpSpPr>
        <p:grpSpPr>
          <a:xfrm>
            <a:off x="5015160" y="1614240"/>
            <a:ext cx="2387880" cy="1506600"/>
            <a:chOff x="5015160" y="1614240"/>
            <a:chExt cx="2387880" cy="1506600"/>
          </a:xfrm>
        </p:grpSpPr>
        <p:pic>
          <p:nvPicPr>
            <p:cNvPr id="650" name="図 46"/>
            <p:cNvPicPr/>
            <p:nvPr/>
          </p:nvPicPr>
          <p:blipFill>
            <a:blip r:embed="rId7"/>
            <a:stretch/>
          </p:blipFill>
          <p:spPr>
            <a:xfrm>
              <a:off x="5410080" y="1614240"/>
              <a:ext cx="182628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1" name="直線矢印コネクタ 50"/>
            <p:cNvSpPr/>
            <p:nvPr/>
          </p:nvSpPr>
          <p:spPr>
            <a:xfrm>
              <a:off x="501516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652" name="テキスト ボックス 4"/>
            <p:cNvSpPr/>
            <p:nvPr/>
          </p:nvSpPr>
          <p:spPr>
            <a:xfrm>
              <a:off x="5243400" y="278712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en-US" sz="1600" b="0" strike="noStrike" spc="-1">
                  <a:solidFill>
                    <a:srgbClr val="000000"/>
                  </a:solidFill>
                  <a:latin typeface="游明朝"/>
                </a:rPr>
                <a:t>2</a:t>
              </a: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本のゴム紐を分ける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653" name="グループ化 24"/>
          <p:cNvGrpSpPr/>
          <p:nvPr/>
        </p:nvGrpSpPr>
        <p:grpSpPr>
          <a:xfrm>
            <a:off x="2883600" y="3755160"/>
            <a:ext cx="2387880" cy="2096640"/>
            <a:chOff x="2883600" y="3755160"/>
            <a:chExt cx="2387880" cy="2096640"/>
          </a:xfrm>
        </p:grpSpPr>
        <p:pic>
          <p:nvPicPr>
            <p:cNvPr id="654" name="図 47"/>
            <p:cNvPicPr/>
            <p:nvPr/>
          </p:nvPicPr>
          <p:blipFill>
            <a:blip r:embed="rId8"/>
            <a:stretch/>
          </p:blipFill>
          <p:spPr>
            <a:xfrm>
              <a:off x="3020760" y="3755160"/>
              <a:ext cx="1885320" cy="1530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5" name="直線矢印コネクタ 53"/>
            <p:cNvSpPr/>
            <p:nvPr/>
          </p:nvSpPr>
          <p:spPr>
            <a:xfrm flipH="1">
              <a:off x="501516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656" name="テキスト ボックス 6"/>
            <p:cNvSpPr/>
            <p:nvPr/>
          </p:nvSpPr>
          <p:spPr>
            <a:xfrm>
              <a:off x="2883600" y="527472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ノーズクリップを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鼻の形に合わせる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657" name="グループ化 23"/>
          <p:cNvGrpSpPr/>
          <p:nvPr/>
        </p:nvGrpSpPr>
        <p:grpSpPr>
          <a:xfrm>
            <a:off x="5243400" y="3755160"/>
            <a:ext cx="2300400" cy="2096640"/>
            <a:chOff x="5243400" y="3755160"/>
            <a:chExt cx="2300400" cy="2096640"/>
          </a:xfrm>
        </p:grpSpPr>
        <p:sp>
          <p:nvSpPr>
            <p:cNvPr id="658" name="直線矢印コネクタ 32"/>
            <p:cNvSpPr/>
            <p:nvPr/>
          </p:nvSpPr>
          <p:spPr>
            <a:xfrm flipH="1">
              <a:off x="728748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659" name="テキスト ボックス 29"/>
            <p:cNvSpPr/>
            <p:nvPr/>
          </p:nvSpPr>
          <p:spPr>
            <a:xfrm>
              <a:off x="5243400" y="527472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２本のゴムの角度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を</a:t>
              </a:r>
              <a:r>
                <a:rPr lang="en-US" sz="1600" b="0" strike="noStrike" spc="-1">
                  <a:solidFill>
                    <a:srgbClr val="000000"/>
                  </a:solidFill>
                  <a:latin typeface="游明朝"/>
                </a:rPr>
                <a:t>90</a:t>
              </a: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度にする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660" name="図 16"/>
            <p:cNvPicPr/>
            <p:nvPr/>
          </p:nvPicPr>
          <p:blipFill>
            <a:blip r:embed="rId9"/>
            <a:stretch/>
          </p:blipFill>
          <p:spPr>
            <a:xfrm>
              <a:off x="5380560" y="3755160"/>
              <a:ext cx="1885320" cy="15303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2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77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78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79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手袋の着用方法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780" name="四角形: 角を丸くする 11"/>
          <p:cNvSpPr/>
          <p:nvPr/>
        </p:nvSpPr>
        <p:spPr>
          <a:xfrm>
            <a:off x="523800" y="1122480"/>
            <a:ext cx="159516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未滅菌手袋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781" name="四角形: 角を丸くする 12"/>
          <p:cNvSpPr/>
          <p:nvPr/>
        </p:nvSpPr>
        <p:spPr>
          <a:xfrm>
            <a:off x="533160" y="3430800"/>
            <a:ext cx="157932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滅菌手袋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782" name="グループ化 50"/>
          <p:cNvGrpSpPr/>
          <p:nvPr/>
        </p:nvGrpSpPr>
        <p:grpSpPr>
          <a:xfrm>
            <a:off x="1087920" y="1630800"/>
            <a:ext cx="3288240" cy="1810080"/>
            <a:chOff x="1087920" y="1630800"/>
            <a:chExt cx="3288240" cy="1810080"/>
          </a:xfrm>
        </p:grpSpPr>
        <p:pic>
          <p:nvPicPr>
            <p:cNvPr id="783" name="図 17"/>
            <p:cNvPicPr/>
            <p:nvPr/>
          </p:nvPicPr>
          <p:blipFill>
            <a:blip r:embed="rId2"/>
            <a:stretch/>
          </p:blipFill>
          <p:spPr>
            <a:xfrm>
              <a:off x="1729440" y="1630800"/>
              <a:ext cx="2005560" cy="151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4" name="テキスト ボックス 26"/>
            <p:cNvSpPr/>
            <p:nvPr/>
          </p:nvSpPr>
          <p:spPr>
            <a:xfrm>
              <a:off x="1087920" y="2863800"/>
              <a:ext cx="32882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手首部分をつかんではめ、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ガウンの袖口を覆う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785" name="グループ化 51"/>
          <p:cNvGrpSpPr/>
          <p:nvPr/>
        </p:nvGrpSpPr>
        <p:grpSpPr>
          <a:xfrm>
            <a:off x="3868200" y="1630800"/>
            <a:ext cx="3288240" cy="1637280"/>
            <a:chOff x="3868200" y="1630800"/>
            <a:chExt cx="3288240" cy="1637280"/>
          </a:xfrm>
        </p:grpSpPr>
        <p:pic>
          <p:nvPicPr>
            <p:cNvPr id="786" name="図 21"/>
            <p:cNvPicPr/>
            <p:nvPr/>
          </p:nvPicPr>
          <p:blipFill>
            <a:blip r:embed="rId3"/>
            <a:stretch/>
          </p:blipFill>
          <p:spPr>
            <a:xfrm>
              <a:off x="4502160" y="1630800"/>
              <a:ext cx="2020320" cy="163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7" name="直線矢印コネクタ 30"/>
            <p:cNvSpPr/>
            <p:nvPr/>
          </p:nvSpPr>
          <p:spPr>
            <a:xfrm>
              <a:off x="3935880" y="2266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788" name="テキスト ボックス 31"/>
            <p:cNvSpPr/>
            <p:nvPr/>
          </p:nvSpPr>
          <p:spPr>
            <a:xfrm>
              <a:off x="3868200" y="2863800"/>
              <a:ext cx="32882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反対の手も同様に着用する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789" name="グループ化 52"/>
          <p:cNvGrpSpPr/>
          <p:nvPr/>
        </p:nvGrpSpPr>
        <p:grpSpPr>
          <a:xfrm>
            <a:off x="523800" y="3963600"/>
            <a:ext cx="2159640" cy="2003760"/>
            <a:chOff x="523800" y="3963600"/>
            <a:chExt cx="2159640" cy="2003760"/>
          </a:xfrm>
        </p:grpSpPr>
        <p:pic>
          <p:nvPicPr>
            <p:cNvPr id="790" name="図 23"/>
            <p:cNvPicPr/>
            <p:nvPr/>
          </p:nvPicPr>
          <p:blipFill>
            <a:blip r:embed="rId4"/>
            <a:stretch/>
          </p:blipFill>
          <p:spPr>
            <a:xfrm>
              <a:off x="593280" y="3963600"/>
              <a:ext cx="2020320" cy="151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1" name="テキスト ボックス 36"/>
            <p:cNvSpPr/>
            <p:nvPr/>
          </p:nvSpPr>
          <p:spPr>
            <a:xfrm>
              <a:off x="523800" y="539028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袖口縁部分を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持ちはめる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792" name="グループ化 55"/>
          <p:cNvGrpSpPr/>
          <p:nvPr/>
        </p:nvGrpSpPr>
        <p:grpSpPr>
          <a:xfrm>
            <a:off x="7368120" y="3975120"/>
            <a:ext cx="2394720" cy="1992240"/>
            <a:chOff x="7368120" y="3975120"/>
            <a:chExt cx="2394720" cy="1992240"/>
          </a:xfrm>
        </p:grpSpPr>
        <p:pic>
          <p:nvPicPr>
            <p:cNvPr id="793" name="図 39"/>
            <p:cNvPicPr/>
            <p:nvPr/>
          </p:nvPicPr>
          <p:blipFill>
            <a:blip r:embed="rId5"/>
            <a:stretch/>
          </p:blipFill>
          <p:spPr>
            <a:xfrm>
              <a:off x="7676640" y="3975120"/>
              <a:ext cx="2013120" cy="149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4" name="直線矢印コネクタ 47"/>
            <p:cNvSpPr/>
            <p:nvPr/>
          </p:nvSpPr>
          <p:spPr>
            <a:xfrm>
              <a:off x="7368120" y="472248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795" name="テキスト ボックス 33"/>
            <p:cNvSpPr/>
            <p:nvPr/>
          </p:nvSpPr>
          <p:spPr>
            <a:xfrm>
              <a:off x="7603200" y="539028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滅菌ガウンの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袖にかぶせる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796" name="グループ化 53"/>
          <p:cNvGrpSpPr/>
          <p:nvPr/>
        </p:nvGrpSpPr>
        <p:grpSpPr>
          <a:xfrm>
            <a:off x="2662200" y="3963600"/>
            <a:ext cx="2353320" cy="2003760"/>
            <a:chOff x="2662200" y="3963600"/>
            <a:chExt cx="2353320" cy="2003760"/>
          </a:xfrm>
        </p:grpSpPr>
        <p:pic>
          <p:nvPicPr>
            <p:cNvPr id="797" name="図 25"/>
            <p:cNvPicPr/>
            <p:nvPr/>
          </p:nvPicPr>
          <p:blipFill>
            <a:blip r:embed="rId6"/>
            <a:stretch/>
          </p:blipFill>
          <p:spPr>
            <a:xfrm>
              <a:off x="2921760" y="3963600"/>
              <a:ext cx="2027880" cy="151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8" name="直線矢印コネクタ 43"/>
            <p:cNvSpPr/>
            <p:nvPr/>
          </p:nvSpPr>
          <p:spPr>
            <a:xfrm>
              <a:off x="2662200" y="4722480"/>
              <a:ext cx="214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799" name="テキスト ボックス 40"/>
            <p:cNvSpPr/>
            <p:nvPr/>
          </p:nvSpPr>
          <p:spPr>
            <a:xfrm>
              <a:off x="2855880" y="5390280"/>
              <a:ext cx="215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反対の手袋の折り返し部分に差しつかむ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800" name="グループ化 54"/>
          <p:cNvGrpSpPr/>
          <p:nvPr/>
        </p:nvGrpSpPr>
        <p:grpSpPr>
          <a:xfrm>
            <a:off x="4994280" y="3933720"/>
            <a:ext cx="2394720" cy="1790280"/>
            <a:chOff x="4994280" y="3933720"/>
            <a:chExt cx="2394720" cy="1790280"/>
          </a:xfrm>
        </p:grpSpPr>
        <p:pic>
          <p:nvPicPr>
            <p:cNvPr id="801" name="図 37"/>
            <p:cNvPicPr/>
            <p:nvPr/>
          </p:nvPicPr>
          <p:blipFill>
            <a:blip r:embed="rId7"/>
            <a:stretch/>
          </p:blipFill>
          <p:spPr>
            <a:xfrm>
              <a:off x="5291640" y="3933720"/>
              <a:ext cx="2035440" cy="157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02" name="テキスト ボックス 34"/>
            <p:cNvSpPr/>
            <p:nvPr/>
          </p:nvSpPr>
          <p:spPr>
            <a:xfrm>
              <a:off x="5229360" y="539028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反対の手袋をはめる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803" name="直線矢印コネクタ 41"/>
            <p:cNvSpPr/>
            <p:nvPr/>
          </p:nvSpPr>
          <p:spPr>
            <a:xfrm>
              <a:off x="4994280" y="472248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804" name="グループ化 65"/>
          <p:cNvGrpSpPr/>
          <p:nvPr/>
        </p:nvGrpSpPr>
        <p:grpSpPr>
          <a:xfrm>
            <a:off x="6832080" y="1053360"/>
            <a:ext cx="3090960" cy="2163600"/>
            <a:chOff x="6832080" y="1053360"/>
            <a:chExt cx="3090960" cy="2163600"/>
          </a:xfrm>
        </p:grpSpPr>
        <p:sp>
          <p:nvSpPr>
            <p:cNvPr id="805" name="テキスト ボックス 64"/>
            <p:cNvSpPr/>
            <p:nvPr/>
          </p:nvSpPr>
          <p:spPr>
            <a:xfrm>
              <a:off x="6832080" y="1053360"/>
              <a:ext cx="1579320" cy="802800"/>
            </a:xfrm>
            <a:prstGeom prst="irregularSeal2">
              <a:avLst/>
            </a:prstGeom>
            <a:solidFill>
              <a:srgbClr val="4472C4"/>
            </a:solidFill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1" strike="noStrike" spc="-1">
                  <a:solidFill>
                    <a:srgbClr val="C00000"/>
                  </a:solidFill>
                  <a:latin typeface="メイリオ"/>
                  <a:ea typeface="メイリオ"/>
                </a:rPr>
                <a:t>注意</a:t>
              </a:r>
              <a:endParaRPr lang="en-US" sz="1600" b="0" strike="noStrike" spc="-1">
                <a:latin typeface="Arial"/>
              </a:endParaRPr>
            </a:p>
          </p:txBody>
        </p:sp>
        <p:grpSp>
          <p:nvGrpSpPr>
            <p:cNvPr id="806" name="グループ化 63"/>
            <p:cNvGrpSpPr/>
            <p:nvPr/>
          </p:nvGrpSpPr>
          <p:grpSpPr>
            <a:xfrm>
              <a:off x="7327440" y="1323360"/>
              <a:ext cx="2595600" cy="1893600"/>
              <a:chOff x="7327440" y="1323360"/>
              <a:chExt cx="2595600" cy="1893600"/>
            </a:xfrm>
          </p:grpSpPr>
          <p:sp>
            <p:nvSpPr>
              <p:cNvPr id="807" name="テキスト ボックス 57"/>
              <p:cNvSpPr/>
              <p:nvPr/>
            </p:nvSpPr>
            <p:spPr>
              <a:xfrm>
                <a:off x="7327440" y="2883240"/>
                <a:ext cx="259560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手首が露出しないように</a:t>
                </a:r>
                <a:r>
                  <a:rPr lang="en-US" sz="1600" b="0" strike="noStrike" spc="-1">
                    <a:solidFill>
                      <a:srgbClr val="000000"/>
                    </a:solidFill>
                    <a:latin typeface="游明朝"/>
                  </a:rPr>
                  <a:t>!</a:t>
                </a:r>
                <a:endParaRPr lang="en-US" sz="1600" b="0" strike="noStrike" spc="-1">
                  <a:latin typeface="Arial"/>
                </a:endParaRPr>
              </a:p>
            </p:txBody>
          </p:sp>
          <p:grpSp>
            <p:nvGrpSpPr>
              <p:cNvPr id="808" name="グループ化 58"/>
              <p:cNvGrpSpPr/>
              <p:nvPr/>
            </p:nvGrpSpPr>
            <p:grpSpPr>
              <a:xfrm>
                <a:off x="7621920" y="1323360"/>
                <a:ext cx="2006280" cy="1705320"/>
                <a:chOff x="7621920" y="1323360"/>
                <a:chExt cx="2006280" cy="1705320"/>
              </a:xfrm>
            </p:grpSpPr>
            <p:grpSp>
              <p:nvGrpSpPr>
                <p:cNvPr id="809" name="グループ化 59"/>
                <p:cNvGrpSpPr/>
                <p:nvPr/>
              </p:nvGrpSpPr>
              <p:grpSpPr>
                <a:xfrm>
                  <a:off x="7621920" y="1323360"/>
                  <a:ext cx="2006280" cy="1705320"/>
                  <a:chOff x="7621920" y="1323360"/>
                  <a:chExt cx="2006280" cy="1705320"/>
                </a:xfrm>
              </p:grpSpPr>
              <p:pic>
                <p:nvPicPr>
                  <p:cNvPr id="810" name="図 61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621920" y="1323360"/>
                    <a:ext cx="2006280" cy="170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811" name="図 62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7621920" y="1323360"/>
                    <a:ext cx="1207800" cy="170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  <p:pic>
              <p:nvPicPr>
                <p:cNvPr id="812" name="Picture 2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8480520" y="1856880"/>
                  <a:ext cx="699120" cy="6991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14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815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816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未滅菌･滅菌手袋脱衣方法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817" name="グループ化 45"/>
          <p:cNvGrpSpPr/>
          <p:nvPr/>
        </p:nvGrpSpPr>
        <p:grpSpPr>
          <a:xfrm>
            <a:off x="728280" y="1134360"/>
            <a:ext cx="2519640" cy="2309400"/>
            <a:chOff x="728280" y="1134360"/>
            <a:chExt cx="2519640" cy="2309400"/>
          </a:xfrm>
        </p:grpSpPr>
        <p:pic>
          <p:nvPicPr>
            <p:cNvPr id="818" name="図 16"/>
            <p:cNvPicPr/>
            <p:nvPr/>
          </p:nvPicPr>
          <p:blipFill>
            <a:blip r:embed="rId2"/>
            <a:stretch/>
          </p:blipFill>
          <p:spPr>
            <a:xfrm>
              <a:off x="842400" y="1134360"/>
              <a:ext cx="1956240" cy="19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19" name="テキスト ボックス 26"/>
            <p:cNvSpPr/>
            <p:nvPr/>
          </p:nvSpPr>
          <p:spPr>
            <a:xfrm>
              <a:off x="728280" y="3110040"/>
              <a:ext cx="251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外側をつまむ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820" name="グループ化 4"/>
          <p:cNvGrpSpPr/>
          <p:nvPr/>
        </p:nvGrpSpPr>
        <p:grpSpPr>
          <a:xfrm>
            <a:off x="3248280" y="1137600"/>
            <a:ext cx="3155040" cy="2306160"/>
            <a:chOff x="3248280" y="1137600"/>
            <a:chExt cx="3155040" cy="2306160"/>
          </a:xfrm>
        </p:grpSpPr>
        <p:grpSp>
          <p:nvGrpSpPr>
            <p:cNvPr id="821" name="グループ化 42"/>
            <p:cNvGrpSpPr/>
            <p:nvPr/>
          </p:nvGrpSpPr>
          <p:grpSpPr>
            <a:xfrm>
              <a:off x="3883680" y="1137600"/>
              <a:ext cx="2519640" cy="2306160"/>
              <a:chOff x="3883680" y="1137600"/>
              <a:chExt cx="2519640" cy="2306160"/>
            </a:xfrm>
          </p:grpSpPr>
          <p:pic>
            <p:nvPicPr>
              <p:cNvPr id="822" name="図 18"/>
              <p:cNvPicPr/>
              <p:nvPr/>
            </p:nvPicPr>
            <p:blipFill>
              <a:blip r:embed="rId3"/>
              <a:stretch/>
            </p:blipFill>
            <p:spPr>
              <a:xfrm>
                <a:off x="4028400" y="1137600"/>
                <a:ext cx="1964160" cy="1979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23" name="テキスト ボックス 28"/>
              <p:cNvSpPr/>
              <p:nvPr/>
            </p:nvSpPr>
            <p:spPr>
              <a:xfrm>
                <a:off x="3883680" y="3110040"/>
                <a:ext cx="251964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中表にして外す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824" name="直線矢印コネクタ 30"/>
            <p:cNvSpPr/>
            <p:nvPr/>
          </p:nvSpPr>
          <p:spPr>
            <a:xfrm>
              <a:off x="3248280" y="2266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825" name="グループ化 5"/>
          <p:cNvGrpSpPr/>
          <p:nvPr/>
        </p:nvGrpSpPr>
        <p:grpSpPr>
          <a:xfrm>
            <a:off x="6583680" y="1134360"/>
            <a:ext cx="3096720" cy="2306520"/>
            <a:chOff x="6583680" y="1134360"/>
            <a:chExt cx="3096720" cy="2306520"/>
          </a:xfrm>
        </p:grpSpPr>
        <p:grpSp>
          <p:nvGrpSpPr>
            <p:cNvPr id="826" name="グループ化 27"/>
            <p:cNvGrpSpPr/>
            <p:nvPr/>
          </p:nvGrpSpPr>
          <p:grpSpPr>
            <a:xfrm>
              <a:off x="7160760" y="1134360"/>
              <a:ext cx="2519640" cy="2306520"/>
              <a:chOff x="7160760" y="1134360"/>
              <a:chExt cx="2519640" cy="2306520"/>
            </a:xfrm>
          </p:grpSpPr>
          <p:pic>
            <p:nvPicPr>
              <p:cNvPr id="827" name="図 9"/>
              <p:cNvPicPr/>
              <p:nvPr/>
            </p:nvPicPr>
            <p:blipFill>
              <a:blip r:embed="rId4"/>
              <a:stretch/>
            </p:blipFill>
            <p:spPr>
              <a:xfrm>
                <a:off x="7503120" y="1134360"/>
                <a:ext cx="1955880" cy="1979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28" name="テキスト ボックス 31"/>
              <p:cNvSpPr/>
              <p:nvPr/>
            </p:nvSpPr>
            <p:spPr>
              <a:xfrm>
                <a:off x="7160760" y="2863800"/>
                <a:ext cx="251964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手袋着用の手で</a:t>
                </a:r>
                <a:r>
                  <a:t/>
                </a:r>
                <a:br/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外した手袋を持つ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829" name="直線矢印コネクタ 32"/>
            <p:cNvSpPr/>
            <p:nvPr/>
          </p:nvSpPr>
          <p:spPr>
            <a:xfrm>
              <a:off x="6583680" y="2266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830" name="グループ化 8"/>
          <p:cNvGrpSpPr/>
          <p:nvPr/>
        </p:nvGrpSpPr>
        <p:grpSpPr>
          <a:xfrm>
            <a:off x="531000" y="3552480"/>
            <a:ext cx="2973600" cy="2414880"/>
            <a:chOff x="531000" y="3552480"/>
            <a:chExt cx="2973600" cy="2414880"/>
          </a:xfrm>
        </p:grpSpPr>
        <p:grpSp>
          <p:nvGrpSpPr>
            <p:cNvPr id="831" name="グループ化 29"/>
            <p:cNvGrpSpPr/>
            <p:nvPr/>
          </p:nvGrpSpPr>
          <p:grpSpPr>
            <a:xfrm>
              <a:off x="531000" y="3552480"/>
              <a:ext cx="2519640" cy="2414880"/>
              <a:chOff x="531000" y="3552480"/>
              <a:chExt cx="2519640" cy="2414880"/>
            </a:xfrm>
          </p:grpSpPr>
          <p:pic>
            <p:nvPicPr>
              <p:cNvPr id="832" name="図 20"/>
              <p:cNvPicPr/>
              <p:nvPr/>
            </p:nvPicPr>
            <p:blipFill>
              <a:blip r:embed="rId5"/>
              <a:stretch/>
            </p:blipFill>
            <p:spPr>
              <a:xfrm>
                <a:off x="909720" y="3552480"/>
                <a:ext cx="1919520" cy="1979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33" name="テキスト ボックス 36"/>
              <p:cNvSpPr/>
              <p:nvPr/>
            </p:nvSpPr>
            <p:spPr>
              <a:xfrm>
                <a:off x="531000" y="5390280"/>
                <a:ext cx="251964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２枚の手袋をひと塊</a:t>
                </a:r>
                <a:r>
                  <a:t/>
                </a:r>
                <a:br/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として廃棄する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834" name="直線矢印コネクタ 43"/>
            <p:cNvSpPr/>
            <p:nvPr/>
          </p:nvSpPr>
          <p:spPr>
            <a:xfrm flipH="1">
              <a:off x="3248280" y="45810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835" name="グループ化 7"/>
          <p:cNvGrpSpPr/>
          <p:nvPr/>
        </p:nvGrpSpPr>
        <p:grpSpPr>
          <a:xfrm>
            <a:off x="3883680" y="3552480"/>
            <a:ext cx="2956320" cy="2417760"/>
            <a:chOff x="3883680" y="3552480"/>
            <a:chExt cx="2956320" cy="2417760"/>
          </a:xfrm>
        </p:grpSpPr>
        <p:grpSp>
          <p:nvGrpSpPr>
            <p:cNvPr id="836" name="グループ化 44"/>
            <p:cNvGrpSpPr/>
            <p:nvPr/>
          </p:nvGrpSpPr>
          <p:grpSpPr>
            <a:xfrm>
              <a:off x="3883680" y="3552480"/>
              <a:ext cx="2519640" cy="2417760"/>
              <a:chOff x="3883680" y="3552480"/>
              <a:chExt cx="2519640" cy="2417760"/>
            </a:xfrm>
          </p:grpSpPr>
          <p:pic>
            <p:nvPicPr>
              <p:cNvPr id="837" name="図 15"/>
              <p:cNvPicPr/>
              <p:nvPr/>
            </p:nvPicPr>
            <p:blipFill>
              <a:blip r:embed="rId6"/>
              <a:stretch/>
            </p:blipFill>
            <p:spPr>
              <a:xfrm>
                <a:off x="4153680" y="3552480"/>
                <a:ext cx="1979640" cy="1979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38" name="テキスト ボックス 34"/>
              <p:cNvSpPr/>
              <p:nvPr/>
            </p:nvSpPr>
            <p:spPr>
              <a:xfrm>
                <a:off x="3883680" y="5636520"/>
                <a:ext cx="2519640" cy="33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引き上げるように脱ぐ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839" name="直線矢印コネクタ 47"/>
            <p:cNvSpPr/>
            <p:nvPr/>
          </p:nvSpPr>
          <p:spPr>
            <a:xfrm flipH="1">
              <a:off x="6583680" y="45810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840" name="グループ化 6"/>
          <p:cNvGrpSpPr/>
          <p:nvPr/>
        </p:nvGrpSpPr>
        <p:grpSpPr>
          <a:xfrm>
            <a:off x="7243200" y="3516840"/>
            <a:ext cx="2519640" cy="2450520"/>
            <a:chOff x="7243200" y="3516840"/>
            <a:chExt cx="2519640" cy="2450520"/>
          </a:xfrm>
        </p:grpSpPr>
        <p:grpSp>
          <p:nvGrpSpPr>
            <p:cNvPr id="841" name="グループ化 46"/>
            <p:cNvGrpSpPr/>
            <p:nvPr/>
          </p:nvGrpSpPr>
          <p:grpSpPr>
            <a:xfrm>
              <a:off x="7243200" y="3552480"/>
              <a:ext cx="2519640" cy="2414880"/>
              <a:chOff x="7243200" y="3552480"/>
              <a:chExt cx="2519640" cy="2414880"/>
            </a:xfrm>
          </p:grpSpPr>
          <p:pic>
            <p:nvPicPr>
              <p:cNvPr id="842" name="図 13"/>
              <p:cNvPicPr/>
              <p:nvPr/>
            </p:nvPicPr>
            <p:blipFill>
              <a:blip r:embed="rId7"/>
              <a:stretch/>
            </p:blipFill>
            <p:spPr>
              <a:xfrm>
                <a:off x="7409160" y="3552480"/>
                <a:ext cx="1963800" cy="1979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43" name="テキスト ボックス 33"/>
              <p:cNvSpPr/>
              <p:nvPr/>
            </p:nvSpPr>
            <p:spPr>
              <a:xfrm>
                <a:off x="7243200" y="5390280"/>
                <a:ext cx="251964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脱衣した手の指先を</a:t>
                </a:r>
                <a:r>
                  <a:t/>
                </a:r>
                <a:br/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手首と手袋の間に入れる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844" name="直線矢印コネクタ 48"/>
            <p:cNvSpPr/>
            <p:nvPr/>
          </p:nvSpPr>
          <p:spPr>
            <a:xfrm rot="16200000" flipH="1">
              <a:off x="8326800" y="36446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7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2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グループ化 50"/>
          <p:cNvGrpSpPr/>
          <p:nvPr/>
        </p:nvGrpSpPr>
        <p:grpSpPr>
          <a:xfrm>
            <a:off x="5015160" y="1043280"/>
            <a:ext cx="3619080" cy="2353680"/>
            <a:chOff x="5015160" y="1043280"/>
            <a:chExt cx="3619080" cy="2353680"/>
          </a:xfrm>
        </p:grpSpPr>
        <p:pic>
          <p:nvPicPr>
            <p:cNvPr id="413" name="図 13"/>
            <p:cNvPicPr/>
            <p:nvPr/>
          </p:nvPicPr>
          <p:blipFill>
            <a:blip r:embed="rId2"/>
            <a:stretch/>
          </p:blipFill>
          <p:spPr>
            <a:xfrm>
              <a:off x="6904080" y="1043280"/>
              <a:ext cx="1301040" cy="23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4" name="テキスト ボックス 14"/>
            <p:cNvSpPr/>
            <p:nvPr/>
          </p:nvSpPr>
          <p:spPr>
            <a:xfrm>
              <a:off x="6474600" y="305856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腰紐を結ぶ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15" name="直線矢印コネクタ 44"/>
            <p:cNvSpPr/>
            <p:nvPr/>
          </p:nvSpPr>
          <p:spPr>
            <a:xfrm>
              <a:off x="5015160" y="22201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sp>
        <p:nvSpPr>
          <p:cNvPr id="416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17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18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19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エプロンの着脱方法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20" name="四角形: 角を丸くする 5"/>
          <p:cNvSpPr/>
          <p:nvPr/>
        </p:nvSpPr>
        <p:spPr>
          <a:xfrm>
            <a:off x="523800" y="1122480"/>
            <a:ext cx="94716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着用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1" name="四角形: 角を丸くする 6"/>
          <p:cNvSpPr/>
          <p:nvPr/>
        </p:nvSpPr>
        <p:spPr>
          <a:xfrm>
            <a:off x="533160" y="3430800"/>
            <a:ext cx="93780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脱衣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422" name="グループ化 49"/>
          <p:cNvGrpSpPr/>
          <p:nvPr/>
        </p:nvGrpSpPr>
        <p:grpSpPr>
          <a:xfrm>
            <a:off x="1652400" y="1389960"/>
            <a:ext cx="2159640" cy="2007000"/>
            <a:chOff x="1652400" y="1389960"/>
            <a:chExt cx="2159640" cy="2007000"/>
          </a:xfrm>
        </p:grpSpPr>
        <p:pic>
          <p:nvPicPr>
            <p:cNvPr id="423" name="図 8"/>
            <p:cNvPicPr/>
            <p:nvPr/>
          </p:nvPicPr>
          <p:blipFill>
            <a:blip r:embed="rId3"/>
            <a:stretch/>
          </p:blipFill>
          <p:spPr>
            <a:xfrm>
              <a:off x="2252520" y="1389960"/>
              <a:ext cx="959400" cy="2007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4" name="テキスト ボックス 9"/>
            <p:cNvSpPr/>
            <p:nvPr/>
          </p:nvSpPr>
          <p:spPr>
            <a:xfrm>
              <a:off x="1652400" y="305856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静かに頭を通す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25" name="グループ化 69"/>
          <p:cNvGrpSpPr/>
          <p:nvPr/>
        </p:nvGrpSpPr>
        <p:grpSpPr>
          <a:xfrm>
            <a:off x="523800" y="3533760"/>
            <a:ext cx="2159640" cy="2281680"/>
            <a:chOff x="523800" y="3533760"/>
            <a:chExt cx="2159640" cy="2281680"/>
          </a:xfrm>
        </p:grpSpPr>
        <p:pic>
          <p:nvPicPr>
            <p:cNvPr id="426" name="図 68"/>
            <p:cNvPicPr/>
            <p:nvPr/>
          </p:nvPicPr>
          <p:blipFill>
            <a:blip r:embed="rId4"/>
            <a:stretch/>
          </p:blipFill>
          <p:spPr>
            <a:xfrm>
              <a:off x="1015200" y="3533760"/>
              <a:ext cx="1176480" cy="2086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7" name="テキスト ボックス 17"/>
            <p:cNvSpPr/>
            <p:nvPr/>
          </p:nvSpPr>
          <p:spPr>
            <a:xfrm>
              <a:off x="523800" y="548172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首紐を引く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28" name="グループ化 66"/>
          <p:cNvGrpSpPr/>
          <p:nvPr/>
        </p:nvGrpSpPr>
        <p:grpSpPr>
          <a:xfrm>
            <a:off x="2603880" y="3521880"/>
            <a:ext cx="2441880" cy="2293560"/>
            <a:chOff x="2603880" y="3521880"/>
            <a:chExt cx="2441880" cy="2293560"/>
          </a:xfrm>
        </p:grpSpPr>
        <p:pic>
          <p:nvPicPr>
            <p:cNvPr id="429" name="図 57"/>
            <p:cNvPicPr/>
            <p:nvPr/>
          </p:nvPicPr>
          <p:blipFill>
            <a:blip r:embed="rId5"/>
            <a:stretch/>
          </p:blipFill>
          <p:spPr>
            <a:xfrm>
              <a:off x="3181680" y="3521880"/>
              <a:ext cx="1568880" cy="2110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0" name="直線矢印コネクタ 19"/>
            <p:cNvSpPr/>
            <p:nvPr/>
          </p:nvSpPr>
          <p:spPr>
            <a:xfrm>
              <a:off x="2603880" y="47246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431" name="テキスト ボックス 22"/>
            <p:cNvSpPr/>
            <p:nvPr/>
          </p:nvSpPr>
          <p:spPr>
            <a:xfrm>
              <a:off x="2886120" y="548172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外側を中に折り込む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32" name="グループ化 65"/>
          <p:cNvGrpSpPr/>
          <p:nvPr/>
        </p:nvGrpSpPr>
        <p:grpSpPr>
          <a:xfrm>
            <a:off x="5015160" y="3334320"/>
            <a:ext cx="2387880" cy="2485440"/>
            <a:chOff x="5015160" y="3334320"/>
            <a:chExt cx="2387880" cy="2485440"/>
          </a:xfrm>
        </p:grpSpPr>
        <p:pic>
          <p:nvPicPr>
            <p:cNvPr id="433" name="図 63"/>
            <p:cNvPicPr/>
            <p:nvPr/>
          </p:nvPicPr>
          <p:blipFill>
            <a:blip r:embed="rId6"/>
            <a:stretch/>
          </p:blipFill>
          <p:spPr>
            <a:xfrm>
              <a:off x="5833440" y="3334320"/>
              <a:ext cx="979560" cy="248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4" name="直線矢印コネクタ 24"/>
            <p:cNvSpPr/>
            <p:nvPr/>
          </p:nvSpPr>
          <p:spPr>
            <a:xfrm>
              <a:off x="5015160" y="47246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435" name="テキスト ボックス 27"/>
            <p:cNvSpPr/>
            <p:nvPr/>
          </p:nvSpPr>
          <p:spPr>
            <a:xfrm>
              <a:off x="5243400" y="548172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UDShinGoPr6N-Light"/>
                </a:rPr>
                <a:t>裾も中に折り込む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36" name="グループ化 64"/>
          <p:cNvGrpSpPr/>
          <p:nvPr/>
        </p:nvGrpSpPr>
        <p:grpSpPr>
          <a:xfrm>
            <a:off x="7426440" y="3541680"/>
            <a:ext cx="2336400" cy="2273760"/>
            <a:chOff x="7426440" y="3541680"/>
            <a:chExt cx="2336400" cy="2273760"/>
          </a:xfrm>
        </p:grpSpPr>
        <p:pic>
          <p:nvPicPr>
            <p:cNvPr id="437" name="図 61"/>
            <p:cNvPicPr/>
            <p:nvPr/>
          </p:nvPicPr>
          <p:blipFill>
            <a:blip r:embed="rId7"/>
            <a:stretch/>
          </p:blipFill>
          <p:spPr>
            <a:xfrm>
              <a:off x="7914240" y="3541680"/>
              <a:ext cx="1537560" cy="2071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8" name="直線矢印コネクタ 29"/>
            <p:cNvSpPr/>
            <p:nvPr/>
          </p:nvSpPr>
          <p:spPr>
            <a:xfrm>
              <a:off x="7426440" y="47246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439" name="テキスト ボックス 32"/>
            <p:cNvSpPr/>
            <p:nvPr/>
          </p:nvSpPr>
          <p:spPr>
            <a:xfrm>
              <a:off x="7603200" y="5481720"/>
              <a:ext cx="215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腰紐を切り丸めて廃棄</a:t>
              </a:r>
              <a:endParaRPr lang="en-US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89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90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91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ガウンの着脱方法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2" name="四角形: 角を丸くする 5"/>
          <p:cNvSpPr/>
          <p:nvPr/>
        </p:nvSpPr>
        <p:spPr>
          <a:xfrm>
            <a:off x="523800" y="1122120"/>
            <a:ext cx="94716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着用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93" name="四角形: 角を丸くする 6"/>
          <p:cNvSpPr/>
          <p:nvPr/>
        </p:nvSpPr>
        <p:spPr>
          <a:xfrm>
            <a:off x="533160" y="3462120"/>
            <a:ext cx="93780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脱衣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394" name="グループ化 28"/>
          <p:cNvGrpSpPr/>
          <p:nvPr/>
        </p:nvGrpSpPr>
        <p:grpSpPr>
          <a:xfrm>
            <a:off x="5015160" y="1261440"/>
            <a:ext cx="3677040" cy="2135520"/>
            <a:chOff x="5015160" y="1261440"/>
            <a:chExt cx="3677040" cy="2135520"/>
          </a:xfrm>
        </p:grpSpPr>
        <p:pic>
          <p:nvPicPr>
            <p:cNvPr id="395" name="図 10"/>
            <p:cNvPicPr/>
            <p:nvPr/>
          </p:nvPicPr>
          <p:blipFill>
            <a:blip r:embed="rId2"/>
            <a:stretch/>
          </p:blipFill>
          <p:spPr>
            <a:xfrm>
              <a:off x="6948000" y="1261440"/>
              <a:ext cx="1212480" cy="2135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6" name="テキスト ボックス 11"/>
            <p:cNvSpPr/>
            <p:nvPr/>
          </p:nvSpPr>
          <p:spPr>
            <a:xfrm>
              <a:off x="6416280" y="3058560"/>
              <a:ext cx="227592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首と腰の紐を結ぶ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397" name="直線矢印コネクタ 9"/>
            <p:cNvSpPr/>
            <p:nvPr/>
          </p:nvSpPr>
          <p:spPr>
            <a:xfrm>
              <a:off x="5015160" y="2284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398" name="グループ化 27"/>
          <p:cNvGrpSpPr/>
          <p:nvPr/>
        </p:nvGrpSpPr>
        <p:grpSpPr>
          <a:xfrm>
            <a:off x="1447920" y="1170720"/>
            <a:ext cx="2568600" cy="2226240"/>
            <a:chOff x="1447920" y="1170720"/>
            <a:chExt cx="2568600" cy="2226240"/>
          </a:xfrm>
        </p:grpSpPr>
        <p:pic>
          <p:nvPicPr>
            <p:cNvPr id="399" name="図 14"/>
            <p:cNvPicPr/>
            <p:nvPr/>
          </p:nvPicPr>
          <p:blipFill>
            <a:blip r:embed="rId3"/>
            <a:stretch/>
          </p:blipFill>
          <p:spPr>
            <a:xfrm>
              <a:off x="1983600" y="1170720"/>
              <a:ext cx="1496880" cy="2226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0" name="テキスト ボックス 13"/>
            <p:cNvSpPr/>
            <p:nvPr/>
          </p:nvSpPr>
          <p:spPr>
            <a:xfrm>
              <a:off x="1447920" y="3058560"/>
              <a:ext cx="256860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膝から首をガウンで覆う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01" name="グループ化 31"/>
          <p:cNvGrpSpPr/>
          <p:nvPr/>
        </p:nvGrpSpPr>
        <p:grpSpPr>
          <a:xfrm>
            <a:off x="2068200" y="3616200"/>
            <a:ext cx="1328400" cy="2267280"/>
            <a:chOff x="2068200" y="3616200"/>
            <a:chExt cx="1328400" cy="2267280"/>
          </a:xfrm>
        </p:grpSpPr>
        <p:pic>
          <p:nvPicPr>
            <p:cNvPr id="402" name="図 16"/>
            <p:cNvPicPr/>
            <p:nvPr/>
          </p:nvPicPr>
          <p:blipFill>
            <a:blip r:embed="rId4"/>
            <a:stretch/>
          </p:blipFill>
          <p:spPr>
            <a:xfrm>
              <a:off x="2108160" y="3616200"/>
              <a:ext cx="1247760" cy="226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3" name="テキスト ボックス 17"/>
            <p:cNvSpPr/>
            <p:nvPr/>
          </p:nvSpPr>
          <p:spPr>
            <a:xfrm>
              <a:off x="2068200" y="5545440"/>
              <a:ext cx="132840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紐を外す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04" name="グループ化 29"/>
          <p:cNvGrpSpPr/>
          <p:nvPr/>
        </p:nvGrpSpPr>
        <p:grpSpPr>
          <a:xfrm>
            <a:off x="6051600" y="3746520"/>
            <a:ext cx="2382840" cy="2136960"/>
            <a:chOff x="6051600" y="3746520"/>
            <a:chExt cx="2382840" cy="2136960"/>
          </a:xfrm>
        </p:grpSpPr>
        <p:pic>
          <p:nvPicPr>
            <p:cNvPr id="405" name="図 22"/>
            <p:cNvPicPr/>
            <p:nvPr/>
          </p:nvPicPr>
          <p:blipFill>
            <a:blip r:embed="rId5"/>
            <a:stretch/>
          </p:blipFill>
          <p:spPr>
            <a:xfrm>
              <a:off x="6890400" y="3746520"/>
              <a:ext cx="1328400" cy="2136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6" name="テキスト ボックス 23"/>
            <p:cNvSpPr/>
            <p:nvPr/>
          </p:nvSpPr>
          <p:spPr>
            <a:xfrm>
              <a:off x="6674760" y="5545440"/>
              <a:ext cx="175968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丸めて廃棄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07" name="直線矢印コネクタ 25"/>
            <p:cNvSpPr/>
            <p:nvPr/>
          </p:nvSpPr>
          <p:spPr>
            <a:xfrm>
              <a:off x="6051600" y="4750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408" name="グループ化 30"/>
          <p:cNvGrpSpPr/>
          <p:nvPr/>
        </p:nvGrpSpPr>
        <p:grpSpPr>
          <a:xfrm>
            <a:off x="3631320" y="3687840"/>
            <a:ext cx="2420280" cy="2196000"/>
            <a:chOff x="3631320" y="3687840"/>
            <a:chExt cx="2420280" cy="2196000"/>
          </a:xfrm>
        </p:grpSpPr>
        <p:pic>
          <p:nvPicPr>
            <p:cNvPr id="409" name="図 19"/>
            <p:cNvPicPr/>
            <p:nvPr/>
          </p:nvPicPr>
          <p:blipFill>
            <a:blip r:embed="rId6"/>
            <a:stretch/>
          </p:blipFill>
          <p:spPr>
            <a:xfrm>
              <a:off x="4572720" y="3687840"/>
              <a:ext cx="1141200" cy="2196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0" name="テキスト ボックス 20"/>
            <p:cNvSpPr/>
            <p:nvPr/>
          </p:nvSpPr>
          <p:spPr>
            <a:xfrm>
              <a:off x="4235400" y="5545440"/>
              <a:ext cx="181620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中表にして脱ぐ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11" name="直線矢印コネクタ 26"/>
            <p:cNvSpPr/>
            <p:nvPr/>
          </p:nvSpPr>
          <p:spPr>
            <a:xfrm>
              <a:off x="3631320" y="4750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1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42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43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プラスチックガウンの着脱方法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444" name="グループ化 57"/>
          <p:cNvGrpSpPr/>
          <p:nvPr/>
        </p:nvGrpSpPr>
        <p:grpSpPr>
          <a:xfrm>
            <a:off x="523800" y="1298160"/>
            <a:ext cx="2699640" cy="2084400"/>
            <a:chOff x="523800" y="1298160"/>
            <a:chExt cx="2699640" cy="2084400"/>
          </a:xfrm>
        </p:grpSpPr>
        <p:pic>
          <p:nvPicPr>
            <p:cNvPr id="445" name="図 38"/>
            <p:cNvPicPr/>
            <p:nvPr/>
          </p:nvPicPr>
          <p:blipFill>
            <a:blip r:embed="rId2"/>
            <a:stretch/>
          </p:blipFill>
          <p:spPr>
            <a:xfrm>
              <a:off x="1437120" y="1298160"/>
              <a:ext cx="873000" cy="1974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6" name="テキスト ボックス 40"/>
            <p:cNvSpPr/>
            <p:nvPr/>
          </p:nvSpPr>
          <p:spPr>
            <a:xfrm>
              <a:off x="523800" y="304884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静かに頭を通す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47" name="グループ化 59"/>
          <p:cNvGrpSpPr/>
          <p:nvPr/>
        </p:nvGrpSpPr>
        <p:grpSpPr>
          <a:xfrm>
            <a:off x="6649920" y="1298160"/>
            <a:ext cx="3112920" cy="2083320"/>
            <a:chOff x="6649920" y="1298160"/>
            <a:chExt cx="3112920" cy="2083320"/>
          </a:xfrm>
        </p:grpSpPr>
        <p:pic>
          <p:nvPicPr>
            <p:cNvPr id="448" name="図 39"/>
            <p:cNvPicPr/>
            <p:nvPr/>
          </p:nvPicPr>
          <p:blipFill>
            <a:blip r:embed="rId3"/>
            <a:stretch/>
          </p:blipFill>
          <p:spPr>
            <a:xfrm>
              <a:off x="7833600" y="1298160"/>
              <a:ext cx="1158840" cy="1974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9" name="テキスト ボックス 23"/>
            <p:cNvSpPr/>
            <p:nvPr/>
          </p:nvSpPr>
          <p:spPr>
            <a:xfrm>
              <a:off x="7063200" y="304776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腰紐を結ぶ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50" name="直線矢印コネクタ 41"/>
            <p:cNvSpPr/>
            <p:nvPr/>
          </p:nvSpPr>
          <p:spPr>
            <a:xfrm>
              <a:off x="6649920" y="22856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451" name="グループ化 58"/>
          <p:cNvGrpSpPr/>
          <p:nvPr/>
        </p:nvGrpSpPr>
        <p:grpSpPr>
          <a:xfrm>
            <a:off x="3380400" y="1298160"/>
            <a:ext cx="3112560" cy="2094480"/>
            <a:chOff x="3380400" y="1298160"/>
            <a:chExt cx="3112560" cy="2094480"/>
          </a:xfrm>
        </p:grpSpPr>
        <p:pic>
          <p:nvPicPr>
            <p:cNvPr id="452" name="図 26"/>
            <p:cNvPicPr/>
            <p:nvPr/>
          </p:nvPicPr>
          <p:blipFill>
            <a:blip r:embed="rId4"/>
            <a:stretch/>
          </p:blipFill>
          <p:spPr>
            <a:xfrm>
              <a:off x="4449600" y="1298160"/>
              <a:ext cx="1387440" cy="1974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3" name="テキスト ボックス 37"/>
            <p:cNvSpPr/>
            <p:nvPr/>
          </p:nvSpPr>
          <p:spPr>
            <a:xfrm>
              <a:off x="3793320" y="305892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袖を通す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54" name="直線矢印コネクタ 42"/>
            <p:cNvSpPr/>
            <p:nvPr/>
          </p:nvSpPr>
          <p:spPr>
            <a:xfrm>
              <a:off x="3380400" y="22856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sp>
        <p:nvSpPr>
          <p:cNvPr id="455" name="四角形: 角を丸くする 11"/>
          <p:cNvSpPr/>
          <p:nvPr/>
        </p:nvSpPr>
        <p:spPr>
          <a:xfrm>
            <a:off x="523800" y="1122480"/>
            <a:ext cx="94716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着用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6" name="四角形: 角を丸くする 12"/>
          <p:cNvSpPr/>
          <p:nvPr/>
        </p:nvSpPr>
        <p:spPr>
          <a:xfrm>
            <a:off x="533160" y="3430800"/>
            <a:ext cx="93780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脱衣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457" name="グループ化 60"/>
          <p:cNvGrpSpPr/>
          <p:nvPr/>
        </p:nvGrpSpPr>
        <p:grpSpPr>
          <a:xfrm>
            <a:off x="6649920" y="3510360"/>
            <a:ext cx="3112920" cy="2382840"/>
            <a:chOff x="6649920" y="3510360"/>
            <a:chExt cx="3112920" cy="2382840"/>
          </a:xfrm>
        </p:grpSpPr>
        <p:sp>
          <p:nvSpPr>
            <p:cNvPr id="458" name="直線矢印コネクタ 14"/>
            <p:cNvSpPr/>
            <p:nvPr/>
          </p:nvSpPr>
          <p:spPr>
            <a:xfrm>
              <a:off x="6649920" y="45997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459" name="図 16"/>
            <p:cNvPicPr/>
            <p:nvPr/>
          </p:nvPicPr>
          <p:blipFill>
            <a:blip r:embed="rId5"/>
            <a:stretch/>
          </p:blipFill>
          <p:spPr>
            <a:xfrm>
              <a:off x="7787520" y="3510360"/>
              <a:ext cx="1251360" cy="2125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0" name="テキスト ボックス 17"/>
            <p:cNvSpPr/>
            <p:nvPr/>
          </p:nvSpPr>
          <p:spPr>
            <a:xfrm>
              <a:off x="7063200" y="5316120"/>
              <a:ext cx="269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腰紐を引きちぎり、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外側に触れないよう廃棄する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61" name="グループ化 62"/>
          <p:cNvGrpSpPr/>
          <p:nvPr/>
        </p:nvGrpSpPr>
        <p:grpSpPr>
          <a:xfrm>
            <a:off x="523800" y="3563640"/>
            <a:ext cx="2699640" cy="2086200"/>
            <a:chOff x="523800" y="3563640"/>
            <a:chExt cx="2699640" cy="2086200"/>
          </a:xfrm>
        </p:grpSpPr>
        <p:pic>
          <p:nvPicPr>
            <p:cNvPr id="462" name="図 19"/>
            <p:cNvPicPr/>
            <p:nvPr/>
          </p:nvPicPr>
          <p:blipFill>
            <a:blip r:embed="rId6"/>
            <a:stretch/>
          </p:blipFill>
          <p:spPr>
            <a:xfrm>
              <a:off x="1144080" y="3563640"/>
              <a:ext cx="1459440" cy="20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3" name="テキスト ボックス 20"/>
            <p:cNvSpPr/>
            <p:nvPr/>
          </p:nvSpPr>
          <p:spPr>
            <a:xfrm>
              <a:off x="523800" y="531612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両手でガウンの肩付近を裂く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464" name="グループ化 61"/>
          <p:cNvGrpSpPr/>
          <p:nvPr/>
        </p:nvGrpSpPr>
        <p:grpSpPr>
          <a:xfrm>
            <a:off x="3380400" y="3563640"/>
            <a:ext cx="3112560" cy="2329560"/>
            <a:chOff x="3380400" y="3563640"/>
            <a:chExt cx="3112560" cy="2329560"/>
          </a:xfrm>
        </p:grpSpPr>
        <p:pic>
          <p:nvPicPr>
            <p:cNvPr id="465" name="図 43"/>
            <p:cNvPicPr/>
            <p:nvPr/>
          </p:nvPicPr>
          <p:blipFill>
            <a:blip r:embed="rId7"/>
            <a:stretch/>
          </p:blipFill>
          <p:spPr>
            <a:xfrm>
              <a:off x="4619880" y="3563640"/>
              <a:ext cx="1047240" cy="2072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6" name="テキスト ボックス 56"/>
            <p:cNvSpPr/>
            <p:nvPr/>
          </p:nvSpPr>
          <p:spPr>
            <a:xfrm>
              <a:off x="3793320" y="5316120"/>
              <a:ext cx="2699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1"/>
                </a:spcAft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腕を抜き、生地の内側を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反転させて表側にする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67" name="直線矢印コネクタ 29"/>
            <p:cNvSpPr/>
            <p:nvPr/>
          </p:nvSpPr>
          <p:spPr>
            <a:xfrm>
              <a:off x="3380400" y="459972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05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06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07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サージカルマスクの着脱方法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508" name="グループ化 4"/>
          <p:cNvGrpSpPr/>
          <p:nvPr/>
        </p:nvGrpSpPr>
        <p:grpSpPr>
          <a:xfrm>
            <a:off x="864360" y="1601280"/>
            <a:ext cx="1639080" cy="1668960"/>
            <a:chOff x="864360" y="1601280"/>
            <a:chExt cx="1639080" cy="1668960"/>
          </a:xfrm>
        </p:grpSpPr>
        <p:pic>
          <p:nvPicPr>
            <p:cNvPr id="509" name="図 24"/>
            <p:cNvPicPr/>
            <p:nvPr/>
          </p:nvPicPr>
          <p:blipFill>
            <a:blip r:embed="rId2"/>
            <a:stretch/>
          </p:blipFill>
          <p:spPr>
            <a:xfrm>
              <a:off x="1134000" y="1601280"/>
              <a:ext cx="110016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0" name="テキスト ボックス 35"/>
            <p:cNvSpPr/>
            <p:nvPr/>
          </p:nvSpPr>
          <p:spPr>
            <a:xfrm>
              <a:off x="864360" y="2693160"/>
              <a:ext cx="163908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鼻あて部が上に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なるようつける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511" name="グループ化 22"/>
          <p:cNvGrpSpPr/>
          <p:nvPr/>
        </p:nvGrpSpPr>
        <p:grpSpPr>
          <a:xfrm>
            <a:off x="2580840" y="1601280"/>
            <a:ext cx="2418840" cy="1912320"/>
            <a:chOff x="2580840" y="1601280"/>
            <a:chExt cx="2418840" cy="1912320"/>
          </a:xfrm>
        </p:grpSpPr>
        <p:grpSp>
          <p:nvGrpSpPr>
            <p:cNvPr id="512" name="グループ化 5"/>
            <p:cNvGrpSpPr/>
            <p:nvPr/>
          </p:nvGrpSpPr>
          <p:grpSpPr>
            <a:xfrm>
              <a:off x="2958480" y="1601280"/>
              <a:ext cx="2041200" cy="1912320"/>
              <a:chOff x="2958480" y="1601280"/>
              <a:chExt cx="2041200" cy="1912320"/>
            </a:xfrm>
          </p:grpSpPr>
          <p:pic>
            <p:nvPicPr>
              <p:cNvPr id="513" name="図 7"/>
              <p:cNvPicPr/>
              <p:nvPr/>
            </p:nvPicPr>
            <p:blipFill>
              <a:blip r:embed="rId3"/>
              <a:stretch/>
            </p:blipFill>
            <p:spPr>
              <a:xfrm>
                <a:off x="3261600" y="1601280"/>
                <a:ext cx="1434960" cy="13294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14" name="テキスト ボックス 36"/>
              <p:cNvSpPr/>
              <p:nvPr/>
            </p:nvSpPr>
            <p:spPr>
              <a:xfrm>
                <a:off x="2958480" y="2693160"/>
                <a:ext cx="2041200" cy="820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鼻あて部を小鼻にフィットさせ、</a:t>
                </a:r>
                <a:r>
                  <a:t/>
                </a:r>
                <a:br/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プリーツをひろげる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515" name="直線矢印コネクタ 40"/>
            <p:cNvSpPr/>
            <p:nvPr/>
          </p:nvSpPr>
          <p:spPr>
            <a:xfrm>
              <a:off x="2580840" y="2266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516" name="グループ化 23"/>
          <p:cNvGrpSpPr/>
          <p:nvPr/>
        </p:nvGrpSpPr>
        <p:grpSpPr>
          <a:xfrm>
            <a:off x="5015160" y="1601280"/>
            <a:ext cx="2192400" cy="1912320"/>
            <a:chOff x="5015160" y="1601280"/>
            <a:chExt cx="2192400" cy="1912320"/>
          </a:xfrm>
        </p:grpSpPr>
        <p:grpSp>
          <p:nvGrpSpPr>
            <p:cNvPr id="517" name="グループ化 6"/>
            <p:cNvGrpSpPr/>
            <p:nvPr/>
          </p:nvGrpSpPr>
          <p:grpSpPr>
            <a:xfrm>
              <a:off x="5407200" y="1601280"/>
              <a:ext cx="1800360" cy="1912320"/>
              <a:chOff x="5407200" y="1601280"/>
              <a:chExt cx="1800360" cy="1912320"/>
            </a:xfrm>
          </p:grpSpPr>
          <p:pic>
            <p:nvPicPr>
              <p:cNvPr id="518" name="図 25"/>
              <p:cNvPicPr/>
              <p:nvPr/>
            </p:nvPicPr>
            <p:blipFill>
              <a:blip r:embed="rId4"/>
              <a:stretch/>
            </p:blipFill>
            <p:spPr>
              <a:xfrm>
                <a:off x="5628600" y="1601280"/>
                <a:ext cx="1117080" cy="13294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19" name="テキスト ボックス 37"/>
              <p:cNvSpPr/>
              <p:nvPr/>
            </p:nvSpPr>
            <p:spPr>
              <a:xfrm>
                <a:off x="5407200" y="2693160"/>
                <a:ext cx="1800360" cy="820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鼻あて部を小鼻にフィットさせ､</a:t>
                </a:r>
                <a:r>
                  <a:t/>
                </a:r>
                <a:br/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鼻全体を覆う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520" name="直線矢印コネクタ 41"/>
            <p:cNvSpPr/>
            <p:nvPr/>
          </p:nvSpPr>
          <p:spPr>
            <a:xfrm>
              <a:off x="5015160" y="2266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grpSp>
        <p:nvGrpSpPr>
          <p:cNvPr id="521" name="グループ化 26"/>
          <p:cNvGrpSpPr/>
          <p:nvPr/>
        </p:nvGrpSpPr>
        <p:grpSpPr>
          <a:xfrm>
            <a:off x="7251840" y="1631160"/>
            <a:ext cx="2297880" cy="1882440"/>
            <a:chOff x="7251840" y="1631160"/>
            <a:chExt cx="2297880" cy="1882440"/>
          </a:xfrm>
        </p:grpSpPr>
        <p:grpSp>
          <p:nvGrpSpPr>
            <p:cNvPr id="522" name="グループ化 13"/>
            <p:cNvGrpSpPr/>
            <p:nvPr/>
          </p:nvGrpSpPr>
          <p:grpSpPr>
            <a:xfrm>
              <a:off x="7508520" y="1631160"/>
              <a:ext cx="2041200" cy="1882440"/>
              <a:chOff x="7508520" y="1631160"/>
              <a:chExt cx="2041200" cy="1882440"/>
            </a:xfrm>
          </p:grpSpPr>
          <p:pic>
            <p:nvPicPr>
              <p:cNvPr id="523" name="図 20"/>
              <p:cNvPicPr/>
              <p:nvPr/>
            </p:nvPicPr>
            <p:blipFill>
              <a:blip r:embed="rId5"/>
              <a:stretch/>
            </p:blipFill>
            <p:spPr>
              <a:xfrm>
                <a:off x="7883280" y="1631160"/>
                <a:ext cx="1291320" cy="1269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24" name="テキスト ボックス 38"/>
              <p:cNvSpPr/>
              <p:nvPr/>
            </p:nvSpPr>
            <p:spPr>
              <a:xfrm>
                <a:off x="7508520" y="2693160"/>
                <a:ext cx="2041200" cy="820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ja-JP" sz="1600" b="0" strike="noStrike" spc="-1">
                    <a:solidFill>
                      <a:srgbClr val="000000"/>
                    </a:solidFill>
                    <a:latin typeface="游明朝"/>
                  </a:rPr>
                  <a:t>マスクのプリーツを伸ばして、口と鼻をしっかりと覆う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525" name="直線矢印コネクタ 42"/>
            <p:cNvSpPr/>
            <p:nvPr/>
          </p:nvSpPr>
          <p:spPr>
            <a:xfrm>
              <a:off x="7251840" y="226620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  <p:sp>
        <p:nvSpPr>
          <p:cNvPr id="526" name="四角形: 角を丸くする 8"/>
          <p:cNvSpPr/>
          <p:nvPr/>
        </p:nvSpPr>
        <p:spPr>
          <a:xfrm>
            <a:off x="523800" y="1122480"/>
            <a:ext cx="94716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着用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27" name="四角形: 角を丸くする 9"/>
          <p:cNvSpPr/>
          <p:nvPr/>
        </p:nvSpPr>
        <p:spPr>
          <a:xfrm>
            <a:off x="533160" y="3430800"/>
            <a:ext cx="93780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脱衣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528" name="グループ化 48"/>
          <p:cNvGrpSpPr/>
          <p:nvPr/>
        </p:nvGrpSpPr>
        <p:grpSpPr>
          <a:xfrm>
            <a:off x="523800" y="4149000"/>
            <a:ext cx="2699640" cy="1892520"/>
            <a:chOff x="523800" y="4149000"/>
            <a:chExt cx="2699640" cy="1892520"/>
          </a:xfrm>
        </p:grpSpPr>
        <p:pic>
          <p:nvPicPr>
            <p:cNvPr id="529" name="図 12"/>
            <p:cNvPicPr/>
            <p:nvPr/>
          </p:nvPicPr>
          <p:blipFill>
            <a:blip r:embed="rId6"/>
            <a:stretch/>
          </p:blipFill>
          <p:spPr>
            <a:xfrm>
              <a:off x="1173600" y="4149000"/>
              <a:ext cx="1399680" cy="1515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0" name="テキスト ボックス 15"/>
            <p:cNvSpPr/>
            <p:nvPr/>
          </p:nvSpPr>
          <p:spPr>
            <a:xfrm>
              <a:off x="523800" y="570780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紐をつまんで外す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531" name="グループ化 47"/>
          <p:cNvGrpSpPr/>
          <p:nvPr/>
        </p:nvGrpSpPr>
        <p:grpSpPr>
          <a:xfrm>
            <a:off x="3380400" y="4149000"/>
            <a:ext cx="3112920" cy="1892520"/>
            <a:chOff x="3380400" y="4149000"/>
            <a:chExt cx="3112920" cy="1892520"/>
          </a:xfrm>
        </p:grpSpPr>
        <p:sp>
          <p:nvSpPr>
            <p:cNvPr id="532" name="直線矢印コネクタ 17"/>
            <p:cNvSpPr/>
            <p:nvPr/>
          </p:nvSpPr>
          <p:spPr>
            <a:xfrm>
              <a:off x="3380400" y="490716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533" name="図 28"/>
            <p:cNvPicPr/>
            <p:nvPr/>
          </p:nvPicPr>
          <p:blipFill>
            <a:blip r:embed="rId7"/>
            <a:stretch/>
          </p:blipFill>
          <p:spPr>
            <a:xfrm>
              <a:off x="4446000" y="4149000"/>
              <a:ext cx="1394280" cy="1515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4" name="テキスト ボックス 29"/>
            <p:cNvSpPr/>
            <p:nvPr/>
          </p:nvSpPr>
          <p:spPr>
            <a:xfrm>
              <a:off x="3793680" y="570780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マスクの表面には触れない</a:t>
              </a:r>
              <a:endParaRPr lang="en-US" sz="1600" b="0" strike="noStrike" spc="-1">
                <a:latin typeface="Arial"/>
              </a:endParaRPr>
            </a:p>
          </p:txBody>
        </p:sp>
      </p:grpSp>
      <p:grpSp>
        <p:nvGrpSpPr>
          <p:cNvPr id="535" name="グループ化 49"/>
          <p:cNvGrpSpPr/>
          <p:nvPr/>
        </p:nvGrpSpPr>
        <p:grpSpPr>
          <a:xfrm>
            <a:off x="6649920" y="3805560"/>
            <a:ext cx="3112920" cy="2235960"/>
            <a:chOff x="6649920" y="3805560"/>
            <a:chExt cx="3112920" cy="2235960"/>
          </a:xfrm>
        </p:grpSpPr>
        <p:sp>
          <p:nvSpPr>
            <p:cNvPr id="536" name="直線矢印コネクタ 31"/>
            <p:cNvSpPr/>
            <p:nvPr/>
          </p:nvSpPr>
          <p:spPr>
            <a:xfrm>
              <a:off x="6649920" y="490716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537" name="図 33"/>
            <p:cNvPicPr/>
            <p:nvPr/>
          </p:nvPicPr>
          <p:blipFill>
            <a:blip r:embed="rId8"/>
            <a:stretch/>
          </p:blipFill>
          <p:spPr>
            <a:xfrm>
              <a:off x="7863840" y="3805560"/>
              <a:ext cx="1098360" cy="1859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テキスト ボックス 34"/>
            <p:cNvSpPr/>
            <p:nvPr/>
          </p:nvSpPr>
          <p:spPr>
            <a:xfrm>
              <a:off x="7063200" y="5707800"/>
              <a:ext cx="2699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廃棄する</a:t>
              </a:r>
              <a:endParaRPr lang="en-US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62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63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64" name="Rectangle 4"/>
          <p:cNvSpPr/>
          <p:nvPr/>
        </p:nvSpPr>
        <p:spPr>
          <a:xfrm>
            <a:off x="523800" y="324000"/>
            <a:ext cx="9239040" cy="64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アイウェア着脱方法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765" name="グループ化 7"/>
          <p:cNvGrpSpPr/>
          <p:nvPr/>
        </p:nvGrpSpPr>
        <p:grpSpPr>
          <a:xfrm>
            <a:off x="945000" y="2271960"/>
            <a:ext cx="3554640" cy="2324160"/>
            <a:chOff x="945000" y="2271960"/>
            <a:chExt cx="3554640" cy="2324160"/>
          </a:xfrm>
        </p:grpSpPr>
        <p:sp>
          <p:nvSpPr>
            <p:cNvPr id="766" name="テキスト ボックス 36"/>
            <p:cNvSpPr/>
            <p:nvPr/>
          </p:nvSpPr>
          <p:spPr>
            <a:xfrm>
              <a:off x="1558440" y="4262400"/>
              <a:ext cx="232776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顔・眼をしっかり覆う</a:t>
              </a:r>
              <a:endParaRPr lang="en-US" sz="1600" b="0" strike="noStrike" spc="-1">
                <a:latin typeface="Arial"/>
              </a:endParaRPr>
            </a:p>
          </p:txBody>
        </p:sp>
        <p:grpSp>
          <p:nvGrpSpPr>
            <p:cNvPr id="767" name="グループ化 50"/>
            <p:cNvGrpSpPr/>
            <p:nvPr/>
          </p:nvGrpSpPr>
          <p:grpSpPr>
            <a:xfrm>
              <a:off x="945000" y="2271960"/>
              <a:ext cx="3554640" cy="1966680"/>
              <a:chOff x="945000" y="2271960"/>
              <a:chExt cx="3554640" cy="1966680"/>
            </a:xfrm>
          </p:grpSpPr>
          <p:pic>
            <p:nvPicPr>
              <p:cNvPr id="768" name="図 55"/>
              <p:cNvPicPr/>
              <p:nvPr/>
            </p:nvPicPr>
            <p:blipFill>
              <a:blip r:embed="rId2"/>
              <a:stretch/>
            </p:blipFill>
            <p:spPr>
              <a:xfrm>
                <a:off x="945000" y="2271960"/>
                <a:ext cx="1963800" cy="1947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69" name="図 53"/>
              <p:cNvPicPr/>
              <p:nvPr/>
            </p:nvPicPr>
            <p:blipFill>
              <a:blip r:embed="rId3"/>
              <a:stretch/>
            </p:blipFill>
            <p:spPr>
              <a:xfrm>
                <a:off x="2841840" y="2280600"/>
                <a:ext cx="1657800" cy="19580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770" name="グループ化 17"/>
          <p:cNvGrpSpPr/>
          <p:nvPr/>
        </p:nvGrpSpPr>
        <p:grpSpPr>
          <a:xfrm>
            <a:off x="5346000" y="2189520"/>
            <a:ext cx="4416840" cy="2898000"/>
            <a:chOff x="5346000" y="2189520"/>
            <a:chExt cx="4416840" cy="2898000"/>
          </a:xfrm>
        </p:grpSpPr>
        <p:sp>
          <p:nvSpPr>
            <p:cNvPr id="771" name="テキスト ボックス 4"/>
            <p:cNvSpPr/>
            <p:nvPr/>
          </p:nvSpPr>
          <p:spPr>
            <a:xfrm>
              <a:off x="5346000" y="4267080"/>
              <a:ext cx="4416840" cy="8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外側表面は汚染しているため、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ゴム紐やフレーム部分をつまんで外し、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そのまま廃棄、もしくは所定の場所に置く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772" name="図 9"/>
            <p:cNvPicPr/>
            <p:nvPr/>
          </p:nvPicPr>
          <p:blipFill>
            <a:blip r:embed="rId4"/>
            <a:stretch/>
          </p:blipFill>
          <p:spPr>
            <a:xfrm>
              <a:off x="5576400" y="2196360"/>
              <a:ext cx="1981800" cy="2023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3" name="図 13"/>
            <p:cNvPicPr/>
            <p:nvPr/>
          </p:nvPicPr>
          <p:blipFill>
            <a:blip r:embed="rId5"/>
            <a:stretch/>
          </p:blipFill>
          <p:spPr>
            <a:xfrm>
              <a:off x="7591680" y="2189520"/>
              <a:ext cx="1988640" cy="2030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74" name="四角形: 角を丸くする 15"/>
          <p:cNvSpPr/>
          <p:nvPr/>
        </p:nvSpPr>
        <p:spPr>
          <a:xfrm>
            <a:off x="523800" y="1614960"/>
            <a:ext cx="94716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着用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775" name="四角形: 角を丸くする 16"/>
          <p:cNvSpPr/>
          <p:nvPr/>
        </p:nvSpPr>
        <p:spPr>
          <a:xfrm>
            <a:off x="5346000" y="1613160"/>
            <a:ext cx="937800" cy="438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000000"/>
                </a:solidFill>
                <a:latin typeface="游明朝"/>
                <a:ea typeface="メイリオ"/>
              </a:rPr>
              <a:t>脱衣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フッター プレースホルダー 1"/>
          <p:cNvSpPr txBox="1"/>
          <p:nvPr/>
        </p:nvSpPr>
        <p:spPr>
          <a:xfrm>
            <a:off x="523800" y="5901840"/>
            <a:ext cx="9239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72" name="テキスト プレースホルダー 2"/>
          <p:cNvSpPr txBox="1"/>
          <p:nvPr/>
        </p:nvSpPr>
        <p:spPr>
          <a:xfrm>
            <a:off x="5238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73" name="テキスト プレースホルダー 3"/>
          <p:cNvSpPr txBox="1"/>
          <p:nvPr/>
        </p:nvSpPr>
        <p:spPr>
          <a:xfrm>
            <a:off x="5346000" y="6309360"/>
            <a:ext cx="4416840" cy="2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1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74" name="Rectangle 4"/>
          <p:cNvSpPr/>
          <p:nvPr/>
        </p:nvSpPr>
        <p:spPr>
          <a:xfrm>
            <a:off x="523800" y="324000"/>
            <a:ext cx="9239040" cy="63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5B9BD5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カップ型 </a:t>
            </a:r>
            <a:r>
              <a:rPr lang="en-US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N95</a:t>
            </a:r>
            <a:r>
              <a:rPr lang="ja-JP" sz="3200" b="1" strike="noStrike" spc="-1">
                <a:solidFill>
                  <a:srgbClr val="000000"/>
                </a:solidFill>
                <a:latin typeface="游明朝"/>
                <a:ea typeface="游ゴシック"/>
              </a:rPr>
              <a:t>マスクの着用方法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575" name="グループ化 13"/>
          <p:cNvGrpSpPr/>
          <p:nvPr/>
        </p:nvGrpSpPr>
        <p:grpSpPr>
          <a:xfrm>
            <a:off x="523800" y="1480680"/>
            <a:ext cx="2663640" cy="2075760"/>
            <a:chOff x="523800" y="1480680"/>
            <a:chExt cx="2663640" cy="2075760"/>
          </a:xfrm>
        </p:grpSpPr>
        <p:sp>
          <p:nvSpPr>
            <p:cNvPr id="576" name="テキスト ボックス 35"/>
            <p:cNvSpPr/>
            <p:nvPr/>
          </p:nvSpPr>
          <p:spPr>
            <a:xfrm>
              <a:off x="523800" y="297936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鼻あてを指先にし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ゴム紐を下にたらす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577" name="図 5"/>
            <p:cNvPicPr/>
            <p:nvPr/>
          </p:nvPicPr>
          <p:blipFill>
            <a:blip r:embed="rId2"/>
            <a:stretch/>
          </p:blipFill>
          <p:spPr>
            <a:xfrm>
              <a:off x="929880" y="1480680"/>
              <a:ext cx="1851480" cy="1390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78" name="グループ化 14"/>
          <p:cNvGrpSpPr/>
          <p:nvPr/>
        </p:nvGrpSpPr>
        <p:grpSpPr>
          <a:xfrm>
            <a:off x="3465000" y="1409760"/>
            <a:ext cx="3010320" cy="1903320"/>
            <a:chOff x="3465000" y="1409760"/>
            <a:chExt cx="3010320" cy="1903320"/>
          </a:xfrm>
        </p:grpSpPr>
        <p:sp>
          <p:nvSpPr>
            <p:cNvPr id="579" name="直線矢印コネクタ 41"/>
            <p:cNvSpPr/>
            <p:nvPr/>
          </p:nvSpPr>
          <p:spPr>
            <a:xfrm>
              <a:off x="346500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580" name="テキスト ボックス 51"/>
            <p:cNvSpPr/>
            <p:nvPr/>
          </p:nvSpPr>
          <p:spPr>
            <a:xfrm>
              <a:off x="3811680" y="2979360"/>
              <a:ext cx="266364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鼻あてを上にし顎を包む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581" name="図 7"/>
            <p:cNvPicPr/>
            <p:nvPr/>
          </p:nvPicPr>
          <p:blipFill>
            <a:blip r:embed="rId3"/>
            <a:stretch/>
          </p:blipFill>
          <p:spPr>
            <a:xfrm>
              <a:off x="4428000" y="1409760"/>
              <a:ext cx="1431000" cy="15318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82" name="グループ化 15"/>
          <p:cNvGrpSpPr/>
          <p:nvPr/>
        </p:nvGrpSpPr>
        <p:grpSpPr>
          <a:xfrm>
            <a:off x="6845760" y="1409760"/>
            <a:ext cx="2917080" cy="2146680"/>
            <a:chOff x="6845760" y="1409760"/>
            <a:chExt cx="2917080" cy="2146680"/>
          </a:xfrm>
        </p:grpSpPr>
        <p:sp>
          <p:nvSpPr>
            <p:cNvPr id="583" name="直線矢印コネクタ 42"/>
            <p:cNvSpPr/>
            <p:nvPr/>
          </p:nvSpPr>
          <p:spPr>
            <a:xfrm>
              <a:off x="6845760" y="21758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sp>
          <p:nvSpPr>
            <p:cNvPr id="584" name="テキスト ボックス 52"/>
            <p:cNvSpPr/>
            <p:nvPr/>
          </p:nvSpPr>
          <p:spPr>
            <a:xfrm>
              <a:off x="7099200" y="297936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上側の紐を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頭頂部にかける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585" name="図 19"/>
            <p:cNvPicPr/>
            <p:nvPr/>
          </p:nvPicPr>
          <p:blipFill>
            <a:blip r:embed="rId4"/>
            <a:stretch/>
          </p:blipFill>
          <p:spPr>
            <a:xfrm>
              <a:off x="7612920" y="1409760"/>
              <a:ext cx="1636200" cy="15318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86" name="グループ化 17"/>
          <p:cNvGrpSpPr/>
          <p:nvPr/>
        </p:nvGrpSpPr>
        <p:grpSpPr>
          <a:xfrm>
            <a:off x="3811680" y="3836160"/>
            <a:ext cx="3290400" cy="2115720"/>
            <a:chOff x="3811680" y="3836160"/>
            <a:chExt cx="3290400" cy="2115720"/>
          </a:xfrm>
        </p:grpSpPr>
        <p:sp>
          <p:nvSpPr>
            <p:cNvPr id="587" name="テキスト ボックス 29"/>
            <p:cNvSpPr/>
            <p:nvPr/>
          </p:nvSpPr>
          <p:spPr>
            <a:xfrm>
              <a:off x="3811680" y="537480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両手で鼻あてを押さえ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鼻の形に合わせる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588" name="直線矢印コネクタ 32"/>
            <p:cNvSpPr/>
            <p:nvPr/>
          </p:nvSpPr>
          <p:spPr>
            <a:xfrm flipH="1">
              <a:off x="684576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589" name="図 9"/>
            <p:cNvPicPr/>
            <p:nvPr/>
          </p:nvPicPr>
          <p:blipFill>
            <a:blip r:embed="rId5"/>
            <a:stretch/>
          </p:blipFill>
          <p:spPr>
            <a:xfrm>
              <a:off x="4460400" y="3836160"/>
              <a:ext cx="1365480" cy="15501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0" name="グループ化 18"/>
          <p:cNvGrpSpPr/>
          <p:nvPr/>
        </p:nvGrpSpPr>
        <p:grpSpPr>
          <a:xfrm>
            <a:off x="523800" y="3832920"/>
            <a:ext cx="3197520" cy="2118960"/>
            <a:chOff x="523800" y="3832920"/>
            <a:chExt cx="3197520" cy="2118960"/>
          </a:xfrm>
        </p:grpSpPr>
        <p:sp>
          <p:nvSpPr>
            <p:cNvPr id="591" name="テキスト ボックス 20"/>
            <p:cNvSpPr/>
            <p:nvPr/>
          </p:nvSpPr>
          <p:spPr>
            <a:xfrm>
              <a:off x="523800" y="537480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両手でおおい息を強く出しシールチェックする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592" name="直線矢印コネクタ 25"/>
            <p:cNvSpPr/>
            <p:nvPr/>
          </p:nvSpPr>
          <p:spPr>
            <a:xfrm flipH="1">
              <a:off x="3465000" y="4611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593" name="図 12"/>
            <p:cNvPicPr/>
            <p:nvPr/>
          </p:nvPicPr>
          <p:blipFill>
            <a:blip r:embed="rId6"/>
            <a:stretch/>
          </p:blipFill>
          <p:spPr>
            <a:xfrm>
              <a:off x="1157400" y="3832920"/>
              <a:ext cx="1396440" cy="1556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4" name="グループ化 16"/>
          <p:cNvGrpSpPr/>
          <p:nvPr/>
        </p:nvGrpSpPr>
        <p:grpSpPr>
          <a:xfrm>
            <a:off x="7099200" y="3538440"/>
            <a:ext cx="2663640" cy="2413440"/>
            <a:chOff x="7099200" y="3538440"/>
            <a:chExt cx="2663640" cy="2413440"/>
          </a:xfrm>
        </p:grpSpPr>
        <p:sp>
          <p:nvSpPr>
            <p:cNvPr id="595" name="テキスト ボックス 33"/>
            <p:cNvSpPr/>
            <p:nvPr/>
          </p:nvSpPr>
          <p:spPr>
            <a:xfrm>
              <a:off x="7099200" y="5374800"/>
              <a:ext cx="2663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下側の紐を首の</a:t>
              </a:r>
              <a:r>
                <a:t/>
              </a:r>
              <a:br/>
              <a:r>
                <a:rPr lang="ja-JP" sz="1600" b="0" strike="noStrike" spc="-1">
                  <a:solidFill>
                    <a:srgbClr val="000000"/>
                  </a:solidFill>
                  <a:latin typeface="游明朝"/>
                </a:rPr>
                <a:t>後ろにかける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596" name="図 21"/>
            <p:cNvPicPr/>
            <p:nvPr/>
          </p:nvPicPr>
          <p:blipFill>
            <a:blip r:embed="rId7"/>
            <a:stretch/>
          </p:blipFill>
          <p:spPr>
            <a:xfrm>
              <a:off x="7621920" y="3845520"/>
              <a:ext cx="1618200" cy="153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7" name="直線矢印コネクタ 26"/>
            <p:cNvSpPr/>
            <p:nvPr/>
          </p:nvSpPr>
          <p:spPr>
            <a:xfrm rot="16200000" flipH="1">
              <a:off x="8301960" y="3666240"/>
              <a:ext cx="256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>
              <a:solidFill>
                <a:srgbClr val="000000">
                  <a:lumMod val="65000"/>
                  <a:lumOff val="35000"/>
                </a:srgbClr>
              </a:solidFill>
              <a:round/>
              <a:tail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テンプレート_Presentation</Template>
  <TotalTime>1948</TotalTime>
  <Words>434</Words>
  <Application>Microsoft Office PowerPoint</Application>
  <PresentationFormat>35mm スライド</PresentationFormat>
  <Paragraphs>103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DejaVu Sans</vt:lpstr>
      <vt:lpstr>UDShinGoPr6N-Light</vt:lpstr>
      <vt:lpstr>メイリオ</vt:lpstr>
      <vt:lpstr>游ゴシック</vt:lpstr>
      <vt:lpstr>游明朝</vt:lpstr>
      <vt:lpstr>Arial</vt:lpstr>
      <vt:lpstr>Segoe UI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Ohishi Takayuki</dc:creator>
  <dc:description/>
  <cp:lastModifiedBy>keikooshima</cp:lastModifiedBy>
  <cp:revision>6</cp:revision>
  <cp:lastPrinted>2017-04-13T02:34:04Z</cp:lastPrinted>
  <dcterms:created xsi:type="dcterms:W3CDTF">2022-05-25T02:06:09Z</dcterms:created>
  <dcterms:modified xsi:type="dcterms:W3CDTF">2024-05-21T01:30:54Z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35mm スライド</vt:lpwstr>
  </property>
  <property fmtid="{D5CDD505-2E9C-101B-9397-08002B2CF9AE}" pid="3" name="Slides">
    <vt:i4>38</vt:i4>
  </property>
</Properties>
</file>