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08062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3176">
          <p15:clr>
            <a:srgbClr val="A4A3A4"/>
          </p15:clr>
        </p15:guide>
        <p15:guide id="4"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E62A2A"/>
    <a:srgbClr val="1978E1"/>
    <a:srgbClr val="3C64AA"/>
    <a:srgbClr val="28467D"/>
    <a:srgbClr val="2A4B87"/>
    <a:srgbClr val="CA1818"/>
    <a:srgbClr val="2492D6"/>
    <a:srgbClr val="32A0C8"/>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184F82-8FB8-67A5-F559-CCD70E4B085E}" v="4" dt="2020-09-18T05:22:34.72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8" d="100"/>
          <a:sy n="58" d="100"/>
        </p:scale>
        <p:origin x="2484" y="84"/>
      </p:cViewPr>
      <p:guideLst>
        <p:guide orient="horz" pos="2880"/>
        <p:guide pos="2160"/>
        <p:guide orient="horz" pos="3176"/>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屋島　拓／Yashima,Taku" userId="S::00169622@hosp.go.jp::19a3f3fb-55c5-4e17-8d71-3d2a1a030b49" providerId="AD" clId="Web-{0D184F82-8FB8-67A5-F559-CCD70E4B085E}"/>
    <pc:docChg chg="modSld">
      <pc:chgData name="屋島　拓／Yashima,Taku" userId="S::00169622@hosp.go.jp::19a3f3fb-55c5-4e17-8d71-3d2a1a030b49" providerId="AD" clId="Web-{0D184F82-8FB8-67A5-F559-CCD70E4B085E}" dt="2020-09-18T05:22:34.725" v="3"/>
      <pc:docMkLst>
        <pc:docMk/>
      </pc:docMkLst>
      <pc:sldChg chg="modSp">
        <pc:chgData name="屋島　拓／Yashima,Taku" userId="S::00169622@hosp.go.jp::19a3f3fb-55c5-4e17-8d71-3d2a1a030b49" providerId="AD" clId="Web-{0D184F82-8FB8-67A5-F559-CCD70E4B085E}" dt="2020-09-18T05:22:34.725" v="3"/>
        <pc:sldMkLst>
          <pc:docMk/>
          <pc:sldMk cId="669855277" sldId="256"/>
        </pc:sldMkLst>
        <pc:graphicFrameChg chg="mod modGraphic">
          <ac:chgData name="屋島　拓／Yashima,Taku" userId="S::00169622@hosp.go.jp::19a3f3fb-55c5-4e17-8d71-3d2a1a030b49" providerId="AD" clId="Web-{0D184F82-8FB8-67A5-F559-CCD70E4B085E}" dt="2020-09-18T05:22:34.725" v="3"/>
          <ac:graphicFrameMkLst>
            <pc:docMk/>
            <pc:sldMk cId="669855277" sldId="256"/>
            <ac:graphicFrameMk id="18"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468" cy="493941"/>
          </a:xfrm>
          <a:prstGeom prst="rect">
            <a:avLst/>
          </a:prstGeom>
        </p:spPr>
        <p:txBody>
          <a:bodyPr vert="horz" lIns="89783" tIns="44892" rIns="89783" bIns="4489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743" y="1"/>
            <a:ext cx="2918468" cy="493941"/>
          </a:xfrm>
          <a:prstGeom prst="rect">
            <a:avLst/>
          </a:prstGeom>
        </p:spPr>
        <p:txBody>
          <a:bodyPr vert="horz" lIns="89783" tIns="44892" rIns="89783" bIns="44892" rtlCol="0"/>
          <a:lstStyle>
            <a:lvl1pPr algn="r">
              <a:defRPr sz="1200"/>
            </a:lvl1pPr>
          </a:lstStyle>
          <a:p>
            <a:fld id="{D698270F-DF4E-4A8E-932A-23D45A1EC81B}" type="datetimeFigureOut">
              <a:rPr kumimoji="1" lang="ja-JP" altLang="en-US" smtClean="0"/>
              <a:t>2022/12/26</a:t>
            </a:fld>
            <a:endParaRPr kumimoji="1" lang="ja-JP" altLang="en-US"/>
          </a:p>
        </p:txBody>
      </p:sp>
      <p:sp>
        <p:nvSpPr>
          <p:cNvPr id="4" name="スライド イメージ プレースホルダー 3"/>
          <p:cNvSpPr>
            <a:spLocks noGrp="1" noRot="1" noChangeAspect="1"/>
          </p:cNvSpPr>
          <p:nvPr>
            <p:ph type="sldImg" idx="2"/>
          </p:nvPr>
        </p:nvSpPr>
        <p:spPr>
          <a:xfrm>
            <a:off x="1979613" y="738188"/>
            <a:ext cx="2776537" cy="3702050"/>
          </a:xfrm>
          <a:prstGeom prst="rect">
            <a:avLst/>
          </a:prstGeom>
          <a:noFill/>
          <a:ln w="12700">
            <a:solidFill>
              <a:prstClr val="black"/>
            </a:solidFill>
          </a:ln>
        </p:spPr>
        <p:txBody>
          <a:bodyPr vert="horz" lIns="89783" tIns="44892" rIns="89783" bIns="44892" rtlCol="0" anchor="ctr"/>
          <a:lstStyle/>
          <a:p>
            <a:endParaRPr lang="ja-JP" altLang="en-US"/>
          </a:p>
        </p:txBody>
      </p:sp>
      <p:sp>
        <p:nvSpPr>
          <p:cNvPr id="5" name="ノート プレースホルダー 4"/>
          <p:cNvSpPr>
            <a:spLocks noGrp="1"/>
          </p:cNvSpPr>
          <p:nvPr>
            <p:ph type="body" sz="quarter" idx="3"/>
          </p:nvPr>
        </p:nvSpPr>
        <p:spPr>
          <a:xfrm>
            <a:off x="673732" y="4686185"/>
            <a:ext cx="5388300" cy="4440780"/>
          </a:xfrm>
          <a:prstGeom prst="rect">
            <a:avLst/>
          </a:prstGeom>
        </p:spPr>
        <p:txBody>
          <a:bodyPr vert="horz" lIns="89783" tIns="44892" rIns="89783" bIns="448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0810"/>
            <a:ext cx="2918468" cy="493941"/>
          </a:xfrm>
          <a:prstGeom prst="rect">
            <a:avLst/>
          </a:prstGeom>
        </p:spPr>
        <p:txBody>
          <a:bodyPr vert="horz" lIns="89783" tIns="44892" rIns="89783" bIns="448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743" y="9370810"/>
            <a:ext cx="2918468" cy="493941"/>
          </a:xfrm>
          <a:prstGeom prst="rect">
            <a:avLst/>
          </a:prstGeom>
        </p:spPr>
        <p:txBody>
          <a:bodyPr vert="horz" lIns="89783" tIns="44892" rIns="89783" bIns="44892" rtlCol="0" anchor="b"/>
          <a:lstStyle>
            <a:lvl1pPr algn="r">
              <a:defRPr sz="1200"/>
            </a:lvl1pPr>
          </a:lstStyle>
          <a:p>
            <a:fld id="{5F187329-C895-4895-9EB3-AD1274C64A74}" type="slidenum">
              <a:rPr kumimoji="1" lang="ja-JP" altLang="en-US" smtClean="0"/>
              <a:t>‹#›</a:t>
            </a:fld>
            <a:endParaRPr kumimoji="1" lang="ja-JP" altLang="en-US"/>
          </a:p>
        </p:txBody>
      </p:sp>
    </p:spTree>
    <p:extLst>
      <p:ext uri="{BB962C8B-B14F-4D97-AF65-F5344CB8AC3E}">
        <p14:creationId xmlns:p14="http://schemas.microsoft.com/office/powerpoint/2010/main" val="3883840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979613" y="738188"/>
            <a:ext cx="2776537" cy="3702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F187329-C895-4895-9EB3-AD1274C64A74}" type="slidenum">
              <a:rPr kumimoji="1" lang="ja-JP" altLang="en-US" smtClean="0"/>
              <a:t>1</a:t>
            </a:fld>
            <a:endParaRPr kumimoji="1" lang="ja-JP" altLang="en-US"/>
          </a:p>
        </p:txBody>
      </p:sp>
    </p:spTree>
    <p:extLst>
      <p:ext uri="{BB962C8B-B14F-4D97-AF65-F5344CB8AC3E}">
        <p14:creationId xmlns:p14="http://schemas.microsoft.com/office/powerpoint/2010/main" val="1243497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131531"/>
            <a:ext cx="6427074" cy="216080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5712354"/>
            <a:ext cx="5292884" cy="257616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1785161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284029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03694"/>
            <a:ext cx="1701284" cy="86012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5" y="403694"/>
            <a:ext cx="4977831" cy="86012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259543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422690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477735"/>
            <a:ext cx="6427074" cy="2002124"/>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272602"/>
            <a:ext cx="6427074" cy="22051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208042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352148"/>
            <a:ext cx="3339558" cy="66527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352148"/>
            <a:ext cx="3339558" cy="665274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97035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6" y="2256476"/>
            <a:ext cx="3340871"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6" y="3196864"/>
            <a:ext cx="3340871"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22" y="2256476"/>
            <a:ext cx="3342183" cy="9403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22" y="3196864"/>
            <a:ext cx="3342183" cy="58080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3871757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390441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3667804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6" y="401360"/>
            <a:ext cx="2487604" cy="1708106"/>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8" y="401360"/>
            <a:ext cx="4226957" cy="86035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6" y="2109467"/>
            <a:ext cx="2487604" cy="68954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217342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056440"/>
            <a:ext cx="4536758" cy="833053"/>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00724"/>
            <a:ext cx="4536758" cy="60483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2060" y="7889492"/>
            <a:ext cx="4536758" cy="118307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C299C32-CF5B-4D90-A42B-0742C9701BF3}" type="datetimeFigureOut">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308608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5" y="403693"/>
            <a:ext cx="6805137" cy="168010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52148"/>
            <a:ext cx="6805137" cy="665274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5" y="9343247"/>
            <a:ext cx="1764295" cy="536700"/>
          </a:xfrm>
          <a:prstGeom prst="rect">
            <a:avLst/>
          </a:prstGeom>
        </p:spPr>
        <p:txBody>
          <a:bodyPr vert="horz" lIns="91440" tIns="45720" rIns="91440" bIns="45720" rtlCol="0" anchor="ctr"/>
          <a:lstStyle>
            <a:lvl1pPr algn="l">
              <a:defRPr sz="1200">
                <a:solidFill>
                  <a:schemeClr val="tx1">
                    <a:tint val="75000"/>
                  </a:schemeClr>
                </a:solidFill>
              </a:defRPr>
            </a:lvl1pPr>
          </a:lstStyle>
          <a:p>
            <a:fld id="{CC299C32-CF5B-4D90-A42B-0742C9701BF3}" type="datetimeFigureOut">
              <a:rPr kumimoji="1" lang="ja-JP" altLang="en-US" smtClean="0"/>
              <a:t>2022/12/26</a:t>
            </a:fld>
            <a:endParaRPr kumimoji="1" lang="ja-JP" altLang="en-US"/>
          </a:p>
        </p:txBody>
      </p:sp>
      <p:sp>
        <p:nvSpPr>
          <p:cNvPr id="5" name="フッター プレースホルダー 4"/>
          <p:cNvSpPr>
            <a:spLocks noGrp="1"/>
          </p:cNvSpPr>
          <p:nvPr>
            <p:ph type="ftr" sz="quarter" idx="3"/>
          </p:nvPr>
        </p:nvSpPr>
        <p:spPr>
          <a:xfrm>
            <a:off x="2583432" y="9343247"/>
            <a:ext cx="2394400" cy="5367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7" y="9343247"/>
            <a:ext cx="1764295" cy="536700"/>
          </a:xfrm>
          <a:prstGeom prst="rect">
            <a:avLst/>
          </a:prstGeom>
        </p:spPr>
        <p:txBody>
          <a:bodyPr vert="horz" lIns="91440" tIns="45720" rIns="91440" bIns="45720" rtlCol="0" anchor="ctr"/>
          <a:lstStyle>
            <a:lvl1pPr algn="r">
              <a:defRPr sz="1200">
                <a:solidFill>
                  <a:schemeClr val="tx1">
                    <a:tint val="75000"/>
                  </a:schemeClr>
                </a:solidFill>
              </a:defRPr>
            </a:lvl1pPr>
          </a:lstStyle>
          <a:p>
            <a:fld id="{359E05A7-3A71-4F1B-B239-3C8E6593DB1A}" type="slidenum">
              <a:rPr kumimoji="1" lang="ja-JP" altLang="en-US" smtClean="0"/>
              <a:t>‹#›</a:t>
            </a:fld>
            <a:endParaRPr kumimoji="1" lang="ja-JP" altLang="en-US"/>
          </a:p>
        </p:txBody>
      </p:sp>
    </p:spTree>
    <p:extLst>
      <p:ext uri="{BB962C8B-B14F-4D97-AF65-F5344CB8AC3E}">
        <p14:creationId xmlns:p14="http://schemas.microsoft.com/office/powerpoint/2010/main" val="3889473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imegi.soichi.vg@mail.hosp.g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tel:0278-23-218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760552" y="9072760"/>
            <a:ext cx="2206149" cy="646331"/>
          </a:xfrm>
          <a:prstGeom prst="rect">
            <a:avLst/>
          </a:prstGeom>
          <a:noFill/>
        </p:spPr>
        <p:txBody>
          <a:bodyPr wrap="square" rtlCol="0">
            <a:spAutoFit/>
          </a:bodyPr>
          <a:lstStyle/>
          <a:p>
            <a:pPr algn="ctr"/>
            <a:r>
              <a:rPr kumimoji="1" lang="en-US" altLang="ja-JP" dirty="0" smtClean="0">
                <a:latin typeface="HGPｺﾞｼｯｸM" panose="020B0600000000000000" pitchFamily="50" charset="-128"/>
                <a:ea typeface="HGPｺﾞｼｯｸM" panose="020B0600000000000000" pitchFamily="50" charset="-128"/>
              </a:rPr>
              <a:t>NHO</a:t>
            </a:r>
            <a:r>
              <a:rPr kumimoji="1" lang="ja-JP" altLang="en-US" dirty="0" smtClean="0">
                <a:latin typeface="HGPｺﾞｼｯｸM" panose="020B0600000000000000" pitchFamily="50" charset="-128"/>
                <a:ea typeface="HGPｺﾞｼｯｸM" panose="020B0600000000000000" pitchFamily="50" charset="-128"/>
              </a:rPr>
              <a:t>沼田病院</a:t>
            </a:r>
            <a:endParaRPr kumimoji="1" lang="en-US" altLang="ja-JP" dirty="0" smtClean="0">
              <a:latin typeface="HGPｺﾞｼｯｸM" panose="020B0600000000000000" pitchFamily="50" charset="-128"/>
              <a:ea typeface="HGPｺﾞｼｯｸM" panose="020B0600000000000000" pitchFamily="50" charset="-128"/>
            </a:endParaRPr>
          </a:p>
          <a:p>
            <a:pPr algn="ctr"/>
            <a:r>
              <a:rPr kumimoji="1" lang="ja-JP" altLang="en-US" dirty="0" smtClean="0">
                <a:latin typeface="HGPｺﾞｼｯｸM" panose="020B0600000000000000" pitchFamily="50" charset="-128"/>
                <a:ea typeface="HGPｺﾞｼｯｸM" panose="020B0600000000000000" pitchFamily="50" charset="-128"/>
              </a:rPr>
              <a:t>感染</a:t>
            </a:r>
            <a:r>
              <a:rPr kumimoji="1" lang="ja-JP" altLang="en-US" dirty="0">
                <a:latin typeface="HGPｺﾞｼｯｸM" panose="020B0600000000000000" pitchFamily="50" charset="-128"/>
                <a:ea typeface="HGPｺﾞｼｯｸM" panose="020B0600000000000000" pitchFamily="50" charset="-128"/>
              </a:rPr>
              <a:t>対策委員会</a:t>
            </a:r>
          </a:p>
        </p:txBody>
      </p:sp>
      <p:sp>
        <p:nvSpPr>
          <p:cNvPr id="13" name="テキスト ボックス 12"/>
          <p:cNvSpPr txBox="1"/>
          <p:nvPr/>
        </p:nvSpPr>
        <p:spPr>
          <a:xfrm>
            <a:off x="555826" y="3458409"/>
            <a:ext cx="6615602" cy="4308872"/>
          </a:xfrm>
          <a:prstGeom prst="rect">
            <a:avLst/>
          </a:prstGeom>
          <a:noFill/>
        </p:spPr>
        <p:txBody>
          <a:bodyPr wrap="square" rtlCol="0">
            <a:spAutoFit/>
          </a:bodyPr>
          <a:lstStyle/>
          <a:p>
            <a:r>
              <a:rPr lang="ja-JP" altLang="en-US" dirty="0" smtClean="0">
                <a:latin typeface="HGSｺﾞｼｯｸM" panose="020B0600000000000000" pitchFamily="50" charset="-128"/>
                <a:ea typeface="HGSｺﾞｼｯｸM" panose="020B0600000000000000" pitchFamily="50" charset="-128"/>
              </a:rPr>
              <a:t>日時：</a:t>
            </a:r>
            <a:r>
              <a:rPr lang="ja-JP" altLang="en-US" dirty="0" smtClean="0">
                <a:latin typeface="HGSｺﾞｼｯｸM" panose="020B0600000000000000" pitchFamily="50" charset="-128"/>
                <a:ea typeface="HGSｺﾞｼｯｸM" panose="020B0600000000000000" pitchFamily="50" charset="-128"/>
              </a:rPr>
              <a:t>令和</a:t>
            </a:r>
            <a:r>
              <a:rPr lang="en-US" altLang="ja-JP" dirty="0">
                <a:latin typeface="HGSｺﾞｼｯｸM" panose="020B0600000000000000" pitchFamily="50" charset="-128"/>
                <a:ea typeface="HGSｺﾞｼｯｸM" panose="020B0600000000000000" pitchFamily="50" charset="-128"/>
              </a:rPr>
              <a:t>5</a:t>
            </a:r>
            <a:r>
              <a:rPr lang="ja-JP" altLang="en-US" dirty="0" smtClean="0">
                <a:latin typeface="HGSｺﾞｼｯｸM" panose="020B0600000000000000" pitchFamily="50" charset="-128"/>
                <a:ea typeface="HGSｺﾞｼｯｸM" panose="020B0600000000000000" pitchFamily="50" charset="-128"/>
              </a:rPr>
              <a:t>年</a:t>
            </a:r>
            <a:r>
              <a:rPr lang="en-US" altLang="ja-JP" dirty="0">
                <a:latin typeface="HGSｺﾞｼｯｸM" panose="020B0600000000000000" pitchFamily="50" charset="-128"/>
                <a:ea typeface="HGSｺﾞｼｯｸM" panose="020B0600000000000000" pitchFamily="50" charset="-128"/>
              </a:rPr>
              <a:t>1</a:t>
            </a:r>
            <a:r>
              <a:rPr lang="ja-JP" altLang="en-US" dirty="0" smtClean="0">
                <a:latin typeface="HGSｺﾞｼｯｸM" panose="020B0600000000000000" pitchFamily="50" charset="-128"/>
                <a:ea typeface="HGSｺﾞｼｯｸM" panose="020B0600000000000000" pitchFamily="50" charset="-128"/>
              </a:rPr>
              <a:t>月</a:t>
            </a:r>
            <a:r>
              <a:rPr lang="en-US" altLang="ja-JP" dirty="0" smtClean="0">
                <a:latin typeface="HGSｺﾞｼｯｸM" panose="020B0600000000000000" pitchFamily="50" charset="-128"/>
                <a:ea typeface="HGSｺﾞｼｯｸM" panose="020B0600000000000000" pitchFamily="50" charset="-128"/>
              </a:rPr>
              <a:t>11</a:t>
            </a:r>
            <a:r>
              <a:rPr lang="ja-JP" altLang="en-US" dirty="0" smtClean="0">
                <a:latin typeface="HGSｺﾞｼｯｸM" panose="020B0600000000000000" pitchFamily="50" charset="-128"/>
                <a:ea typeface="HGSｺﾞｼｯｸM" panose="020B0600000000000000" pitchFamily="50" charset="-128"/>
              </a:rPr>
              <a:t>日</a:t>
            </a:r>
            <a:r>
              <a:rPr lang="en-US" altLang="ja-JP" dirty="0" smtClean="0">
                <a:latin typeface="HGSｺﾞｼｯｸM" panose="020B0600000000000000" pitchFamily="50" charset="-128"/>
                <a:ea typeface="HGSｺﾞｼｯｸM" panose="020B0600000000000000" pitchFamily="50" charset="-128"/>
              </a:rPr>
              <a:t>(</a:t>
            </a:r>
            <a:r>
              <a:rPr lang="ja-JP" altLang="en-US" dirty="0">
                <a:latin typeface="HGSｺﾞｼｯｸM" panose="020B0600000000000000" pitchFamily="50" charset="-128"/>
                <a:ea typeface="HGSｺﾞｼｯｸM" panose="020B0600000000000000" pitchFamily="50" charset="-128"/>
              </a:rPr>
              <a:t>水</a:t>
            </a:r>
            <a:r>
              <a:rPr lang="en-US" altLang="ja-JP" dirty="0" smtClean="0">
                <a:latin typeface="HGSｺﾞｼｯｸM" panose="020B0600000000000000" pitchFamily="50" charset="-128"/>
                <a:ea typeface="HGSｺﾞｼｯｸM" panose="020B0600000000000000" pitchFamily="50" charset="-128"/>
              </a:rPr>
              <a:t>) 18:00 </a:t>
            </a:r>
            <a:r>
              <a:rPr lang="ja-JP" altLang="en-US" dirty="0" smtClean="0">
                <a:latin typeface="HGSｺﾞｼｯｸM" panose="020B0600000000000000" pitchFamily="50" charset="-128"/>
                <a:ea typeface="HGSｺﾞｼｯｸM" panose="020B0600000000000000" pitchFamily="50" charset="-128"/>
              </a:rPr>
              <a:t>～ </a:t>
            </a:r>
            <a:r>
              <a:rPr lang="en-US" altLang="ja-JP" dirty="0" smtClean="0">
                <a:latin typeface="HGSｺﾞｼｯｸM" panose="020B0600000000000000" pitchFamily="50" charset="-128"/>
                <a:ea typeface="HGSｺﾞｼｯｸM" panose="020B0600000000000000" pitchFamily="50" charset="-128"/>
              </a:rPr>
              <a:t>19:00</a:t>
            </a:r>
            <a:endParaRPr kumimoji="1" lang="en-US" altLang="ja-JP" dirty="0" smtClean="0">
              <a:latin typeface="HGPｺﾞｼｯｸM" panose="020B0600000000000000" pitchFamily="50" charset="-128"/>
              <a:ea typeface="HGPｺﾞｼｯｸM" panose="020B0600000000000000" pitchFamily="50" charset="-128"/>
            </a:endParaRPr>
          </a:p>
          <a:p>
            <a:endParaRPr kumimoji="1" lang="en-US" altLang="ja-JP" sz="1600" dirty="0" smtClean="0">
              <a:latin typeface="HGPｺﾞｼｯｸM" panose="020B0600000000000000" pitchFamily="50" charset="-128"/>
              <a:ea typeface="HGPｺﾞｼｯｸM" panose="020B0600000000000000" pitchFamily="50" charset="-128"/>
            </a:endParaRPr>
          </a:p>
          <a:p>
            <a:r>
              <a:rPr lang="ja-JP" altLang="en-US" dirty="0">
                <a:latin typeface="HGPｺﾞｼｯｸM" panose="020B0600000000000000" pitchFamily="50" charset="-128"/>
                <a:ea typeface="HGPｺﾞｼｯｸM" panose="020B0600000000000000" pitchFamily="50" charset="-128"/>
              </a:rPr>
              <a:t>方法</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latin typeface="HGPｺﾞｼｯｸM" panose="020B0600000000000000" pitchFamily="50" charset="-128"/>
                <a:ea typeface="HGPｺﾞｼｯｸM" panose="020B0600000000000000" pitchFamily="50" charset="-128"/>
              </a:rPr>
              <a:t>：</a:t>
            </a:r>
            <a:r>
              <a:rPr lang="en-US" altLang="ja-JP" dirty="0" smtClean="0">
                <a:latin typeface="HGPｺﾞｼｯｸM" panose="020B0600000000000000" pitchFamily="50" charset="-128"/>
                <a:ea typeface="HGPｺﾞｼｯｸM" panose="020B0600000000000000" pitchFamily="50" charset="-128"/>
              </a:rPr>
              <a:t>Teams(</a:t>
            </a:r>
            <a:r>
              <a:rPr lang="ja-JP" altLang="en-US" dirty="0" smtClean="0">
                <a:latin typeface="HGPｺﾞｼｯｸM" panose="020B0600000000000000" pitchFamily="50" charset="-128"/>
                <a:ea typeface="HGPｺﾞｼｯｸM" panose="020B0600000000000000" pitchFamily="50" charset="-128"/>
              </a:rPr>
              <a:t>テレビ会議システム）</a:t>
            </a:r>
            <a:endParaRPr lang="en-US" altLang="ja-JP" dirty="0" smtClean="0">
              <a:latin typeface="HGPｺﾞｼｯｸM" panose="020B0600000000000000" pitchFamily="50" charset="-128"/>
              <a:ea typeface="HGPｺﾞｼｯｸM" panose="020B0600000000000000" pitchFamily="50" charset="-128"/>
            </a:endParaRPr>
          </a:p>
          <a:p>
            <a:endParaRPr kumimoji="1" lang="en-US" altLang="ja-JP" sz="1600" dirty="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ja-JP" altLang="en-US" dirty="0">
                <a:solidFill>
                  <a:schemeClr val="tx1">
                    <a:lumMod val="85000"/>
                    <a:lumOff val="15000"/>
                  </a:schemeClr>
                </a:solidFill>
                <a:latin typeface="HGPｺﾞｼｯｸM" panose="020B0600000000000000" pitchFamily="50" charset="-128"/>
                <a:ea typeface="HGPｺﾞｼｯｸM" panose="020B0600000000000000" pitchFamily="50" charset="-128"/>
              </a:rPr>
              <a:t>参加</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方法：</a:t>
            </a:r>
            <a:endPar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　①沼田病院　七五三木まで参加希望のメールを送付ください。</a:t>
            </a:r>
            <a:endPar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ja-JP" altLang="en-US" dirty="0">
                <a:solidFill>
                  <a:schemeClr val="tx1">
                    <a:lumMod val="85000"/>
                    <a:lumOff val="15000"/>
                  </a:schemeClr>
                </a:solidFill>
                <a:latin typeface="HGPｺﾞｼｯｸM" panose="020B0600000000000000" pitchFamily="50" charset="-128"/>
                <a:ea typeface="HGPｺﾞｼｯｸM" panose="020B0600000000000000" pitchFamily="50" charset="-128"/>
              </a:rPr>
              <a:t>　</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　　メールアドレス：</a:t>
            </a:r>
            <a:r>
              <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hlinkClick r:id="rId3"/>
              </a:rPr>
              <a:t>shimegi.soichi.vg@mail.hosp.go.jp</a:t>
            </a:r>
            <a:endPar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en-US" altLang="ja-JP" dirty="0">
                <a:solidFill>
                  <a:schemeClr val="tx1">
                    <a:lumMod val="85000"/>
                    <a:lumOff val="15000"/>
                  </a:schemeClr>
                </a:solidFill>
                <a:latin typeface="HGPｺﾞｼｯｸM" panose="020B0600000000000000" pitchFamily="50" charset="-128"/>
                <a:ea typeface="HGPｺﾞｼｯｸM" panose="020B0600000000000000" pitchFamily="50" charset="-128"/>
              </a:rPr>
              <a:t> </a:t>
            </a:r>
            <a:r>
              <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     </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所属施設名・参加者名をメール内容に記載をお願いします。</a:t>
            </a:r>
            <a:endParaRPr lang="ja-JP" altLang="en-US" dirty="0">
              <a:solidFill>
                <a:schemeClr val="tx1">
                  <a:lumMod val="85000"/>
                  <a:lumOff val="15000"/>
                </a:schemeClr>
              </a:solidFill>
              <a:latin typeface="HGPｺﾞｼｯｸM" panose="020B0600000000000000" pitchFamily="50" charset="-128"/>
              <a:ea typeface="HGPｺﾞｼｯｸM" panose="020B0600000000000000" pitchFamily="50" charset="-128"/>
            </a:endParaRPr>
          </a:p>
          <a:p>
            <a:endParaRPr lang="ja-JP" altLang="en-US" sz="1200" dirty="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　②</a:t>
            </a:r>
            <a:r>
              <a:rPr lang="ja-JP" altLang="en-US" dirty="0">
                <a:solidFill>
                  <a:schemeClr val="tx1">
                    <a:lumMod val="85000"/>
                    <a:lumOff val="15000"/>
                  </a:schemeClr>
                </a:solidFill>
                <a:latin typeface="HGPｺﾞｼｯｸM" panose="020B0600000000000000" pitchFamily="50" charset="-128"/>
                <a:ea typeface="HGPｺﾞｼｯｸM" panose="020B0600000000000000" pitchFamily="50" charset="-128"/>
              </a:rPr>
              <a:t>七五三</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木より、</a:t>
            </a:r>
            <a:r>
              <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teams</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招待メールを後日送付させていただきます。</a:t>
            </a:r>
            <a:endPar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ja-JP" altLang="en-US" dirty="0">
                <a:solidFill>
                  <a:schemeClr val="tx1">
                    <a:lumMod val="85000"/>
                    <a:lumOff val="15000"/>
                  </a:schemeClr>
                </a:solidFill>
                <a:latin typeface="HGPｺﾞｼｯｸM" panose="020B0600000000000000" pitchFamily="50" charset="-128"/>
                <a:ea typeface="HGPｺﾞｼｯｸM" panose="020B0600000000000000" pitchFamily="50" charset="-128"/>
              </a:rPr>
              <a:t>　</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③</a:t>
            </a:r>
            <a:r>
              <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Teams</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招待メールから参加可能となります。</a:t>
            </a:r>
            <a:endPar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ja-JP" altLang="en-US" dirty="0">
                <a:solidFill>
                  <a:schemeClr val="tx1">
                    <a:lumMod val="85000"/>
                    <a:lumOff val="15000"/>
                  </a:schemeClr>
                </a:solidFill>
                <a:latin typeface="HGPｺﾞｼｯｸM" panose="020B0600000000000000" pitchFamily="50" charset="-128"/>
                <a:ea typeface="HGPｺﾞｼｯｸM" panose="020B0600000000000000" pitchFamily="50" charset="-128"/>
              </a:rPr>
              <a:t>　</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　＊当日</a:t>
            </a:r>
            <a:r>
              <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17</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時以降入場可能です。</a:t>
            </a:r>
            <a:endPar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endParaRPr lang="en-US" altLang="ja-JP" dirty="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主催：</a:t>
            </a:r>
            <a:r>
              <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NHO</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沼田</a:t>
            </a:r>
            <a:r>
              <a:rPr lang="ja-JP" altLang="en-US"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病院</a:t>
            </a:r>
            <a:endParaRPr lang="en-US" altLang="ja-JP"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endParaRPr lang="en-US" altLang="ja-JP" sz="1600" dirty="0">
              <a:solidFill>
                <a:schemeClr val="tx1">
                  <a:lumMod val="85000"/>
                  <a:lumOff val="15000"/>
                </a:schemeClr>
              </a:solidFill>
              <a:latin typeface="+mn-ea"/>
            </a:endParaRPr>
          </a:p>
          <a:p>
            <a:endParaRPr kumimoji="1" lang="en-US" altLang="ja-JP" sz="1600" b="1" dirty="0">
              <a:latin typeface="HGPｺﾞｼｯｸM" panose="020B0600000000000000" pitchFamily="50" charset="-128"/>
              <a:ea typeface="HGPｺﾞｼｯｸM" panose="020B0600000000000000" pitchFamily="50" charset="-128"/>
            </a:endParaRPr>
          </a:p>
        </p:txBody>
      </p:sp>
      <p:sp>
        <p:nvSpPr>
          <p:cNvPr id="2" name="テキスト ボックス 1"/>
          <p:cNvSpPr txBox="1"/>
          <p:nvPr/>
        </p:nvSpPr>
        <p:spPr>
          <a:xfrm>
            <a:off x="363939" y="581575"/>
            <a:ext cx="6827726" cy="461665"/>
          </a:xfrm>
          <a:prstGeom prst="rect">
            <a:avLst/>
          </a:prstGeom>
          <a:noFill/>
        </p:spPr>
        <p:txBody>
          <a:bodyPr wrap="square" rtlCol="0">
            <a:spAutoFit/>
          </a:bodyPr>
          <a:lstStyle/>
          <a:p>
            <a:pPr algn="ctr"/>
            <a:r>
              <a:rPr lang="ja-JP" altLang="en-US" sz="2400" dirty="0" smtClean="0">
                <a:solidFill>
                  <a:schemeClr val="tx1">
                    <a:lumMod val="85000"/>
                    <a:lumOff val="15000"/>
                  </a:schemeClr>
                </a:solidFill>
                <a:latin typeface="+mj-ea"/>
                <a:ea typeface="+mj-ea"/>
              </a:rPr>
              <a:t>第</a:t>
            </a:r>
            <a:r>
              <a:rPr lang="en-US" altLang="ja-JP" sz="2400" dirty="0" smtClean="0">
                <a:solidFill>
                  <a:schemeClr val="tx1">
                    <a:lumMod val="85000"/>
                    <a:lumOff val="15000"/>
                  </a:schemeClr>
                </a:solidFill>
                <a:latin typeface="+mj-ea"/>
                <a:ea typeface="+mj-ea"/>
              </a:rPr>
              <a:t>65</a:t>
            </a:r>
            <a:r>
              <a:rPr lang="ja-JP" altLang="en-US" sz="2400" dirty="0" smtClean="0">
                <a:solidFill>
                  <a:schemeClr val="tx1">
                    <a:lumMod val="85000"/>
                    <a:lumOff val="15000"/>
                  </a:schemeClr>
                </a:solidFill>
                <a:latin typeface="+mj-ea"/>
                <a:ea typeface="+mj-ea"/>
              </a:rPr>
              <a:t>回</a:t>
            </a:r>
            <a:r>
              <a:rPr lang="ja-JP" altLang="en-US" sz="2400" dirty="0" smtClean="0">
                <a:solidFill>
                  <a:schemeClr val="tx1">
                    <a:lumMod val="85000"/>
                    <a:lumOff val="15000"/>
                  </a:schemeClr>
                </a:solidFill>
                <a:latin typeface="+mj-ea"/>
                <a:ea typeface="+mj-ea"/>
              </a:rPr>
              <a:t>利根沼田</a:t>
            </a:r>
            <a:r>
              <a:rPr lang="en-US" altLang="ja-JP" sz="2400" dirty="0" smtClean="0">
                <a:solidFill>
                  <a:schemeClr val="tx1">
                    <a:lumMod val="85000"/>
                    <a:lumOff val="15000"/>
                  </a:schemeClr>
                </a:solidFill>
                <a:latin typeface="+mj-ea"/>
                <a:ea typeface="+mj-ea"/>
              </a:rPr>
              <a:t>ICT</a:t>
            </a:r>
            <a:r>
              <a:rPr lang="ja-JP" altLang="en-US" sz="2400" dirty="0" smtClean="0">
                <a:solidFill>
                  <a:schemeClr val="tx1">
                    <a:lumMod val="85000"/>
                    <a:lumOff val="15000"/>
                  </a:schemeClr>
                </a:solidFill>
                <a:latin typeface="+mj-ea"/>
                <a:ea typeface="+mj-ea"/>
              </a:rPr>
              <a:t>カンファレンス</a:t>
            </a:r>
            <a:endParaRPr lang="ja-JP" altLang="en-US" sz="2400" dirty="0">
              <a:solidFill>
                <a:schemeClr val="tx1">
                  <a:lumMod val="85000"/>
                  <a:lumOff val="15000"/>
                </a:schemeClr>
              </a:solidFill>
              <a:latin typeface="+mj-ea"/>
              <a:ea typeface="+mj-ea"/>
            </a:endParaRPr>
          </a:p>
        </p:txBody>
      </p:sp>
      <p:cxnSp>
        <p:nvCxnSpPr>
          <p:cNvPr id="4" name="直線コネクタ 3"/>
          <p:cNvCxnSpPr/>
          <p:nvPr/>
        </p:nvCxnSpPr>
        <p:spPr>
          <a:xfrm flipV="1">
            <a:off x="606399" y="1193013"/>
            <a:ext cx="6347216" cy="1"/>
          </a:xfrm>
          <a:prstGeom prst="line">
            <a:avLst/>
          </a:prstGeom>
          <a:ln w="44450" cap="rnd">
            <a:solidFill>
              <a:schemeClr val="tx2">
                <a:lumMod val="60000"/>
                <a:lumOff val="40000"/>
              </a:schemeClr>
            </a:solidFill>
            <a:round/>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46067" y="8000093"/>
            <a:ext cx="6776837" cy="738664"/>
          </a:xfrm>
          <a:prstGeom prst="rect">
            <a:avLst/>
          </a:prstGeom>
          <a:noFill/>
          <a:ln w="19050">
            <a:solidFill>
              <a:srgbClr val="1978E1"/>
            </a:solidFill>
            <a:prstDash val="sysDot"/>
          </a:ln>
        </p:spPr>
        <p:txBody>
          <a:bodyPr wrap="square" rtlCol="0">
            <a:spAutoFit/>
          </a:bodyPr>
          <a:lstStyle/>
          <a:p>
            <a:r>
              <a:rPr lang="en-US" altLang="ja-JP" sz="1400"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a:t>
            </a:r>
            <a:r>
              <a:rPr lang="ja-JP" altLang="en-US" sz="1400"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不明な点に付きましては、</a:t>
            </a:r>
            <a:r>
              <a:rPr lang="en-US" altLang="ja-JP" sz="1400"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NHO</a:t>
            </a:r>
            <a:r>
              <a:rPr lang="ja-JP" altLang="en-US" sz="1400" dirty="0" smtClean="0">
                <a:solidFill>
                  <a:schemeClr val="tx1">
                    <a:lumMod val="85000"/>
                    <a:lumOff val="15000"/>
                  </a:schemeClr>
                </a:solidFill>
                <a:latin typeface="HGPｺﾞｼｯｸM" panose="020B0600000000000000" pitchFamily="50" charset="-128"/>
                <a:ea typeface="HGPｺﾞｼｯｸM" panose="020B0600000000000000" pitchFamily="50" charset="-128"/>
              </a:rPr>
              <a:t>沼田病院感染予防対策室　七五三木までご連絡ください。</a:t>
            </a:r>
            <a:endParaRPr lang="en-US" altLang="ja-JP" sz="1400"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r>
              <a:rPr lang="en-US" altLang="ja-JP" sz="1400" dirty="0" smtClean="0">
                <a:solidFill>
                  <a:schemeClr val="tx1">
                    <a:lumMod val="85000"/>
                    <a:lumOff val="15000"/>
                  </a:schemeClr>
                </a:solidFill>
                <a:latin typeface="HGPｺﾞｼｯｸM" panose="020B0600000000000000" pitchFamily="50" charset="-128"/>
                <a:ea typeface="HGPｺﾞｼｯｸM" panose="020B0600000000000000" pitchFamily="50" charset="-128"/>
                <a:hlinkClick r:id="rId4"/>
              </a:rPr>
              <a:t>TEL:0278-23-2181</a:t>
            </a:r>
            <a:endParaRPr lang="en-US" altLang="ja-JP" sz="1400" dirty="0" smtClean="0">
              <a:solidFill>
                <a:schemeClr val="tx1">
                  <a:lumMod val="85000"/>
                  <a:lumOff val="15000"/>
                </a:schemeClr>
              </a:solidFill>
              <a:latin typeface="HGPｺﾞｼｯｸM" panose="020B0600000000000000" pitchFamily="50" charset="-128"/>
              <a:ea typeface="HGPｺﾞｼｯｸM" panose="020B0600000000000000" pitchFamily="50" charset="-128"/>
            </a:endParaRPr>
          </a:p>
          <a:p>
            <a:endParaRPr lang="en-US" altLang="ja-JP" sz="1400" dirty="0">
              <a:solidFill>
                <a:schemeClr val="tx1">
                  <a:lumMod val="85000"/>
                  <a:lumOff val="15000"/>
                </a:schemeClr>
              </a:solidFill>
              <a:latin typeface="HGPｺﾞｼｯｸM" panose="020B0600000000000000" pitchFamily="50" charset="-128"/>
              <a:ea typeface="HGPｺﾞｼｯｸM" panose="020B0600000000000000" pitchFamily="50" charset="-128"/>
            </a:endParaRPr>
          </a:p>
        </p:txBody>
      </p:sp>
      <p:cxnSp>
        <p:nvCxnSpPr>
          <p:cNvPr id="29" name="直線コネクタ 28"/>
          <p:cNvCxnSpPr/>
          <p:nvPr/>
        </p:nvCxnSpPr>
        <p:spPr>
          <a:xfrm flipV="1">
            <a:off x="604194" y="503808"/>
            <a:ext cx="6347216" cy="1"/>
          </a:xfrm>
          <a:prstGeom prst="line">
            <a:avLst/>
          </a:prstGeom>
          <a:ln w="44450" cap="rnd">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612274" y="1655936"/>
            <a:ext cx="6336715" cy="1200329"/>
          </a:xfrm>
          <a:prstGeom prst="rect">
            <a:avLst/>
          </a:prstGeom>
          <a:noFill/>
        </p:spPr>
        <p:txBody>
          <a:bodyPr wrap="square" rtlCol="0">
            <a:spAutoFit/>
          </a:bodyPr>
          <a:lstStyle/>
          <a:p>
            <a:r>
              <a:rPr lang="ja-JP" altLang="en-US" dirty="0" smtClean="0"/>
              <a:t>下記日程にて、地域感染対策カンファレンスを実施させていただきます。</a:t>
            </a:r>
            <a:endParaRPr lang="en-US" altLang="ja-JP" dirty="0" smtClean="0"/>
          </a:p>
          <a:p>
            <a:r>
              <a:rPr lang="ja-JP" altLang="en-US" dirty="0" smtClean="0"/>
              <a:t>地域の流行状況、感染対策の工夫などをお互いに情報交換を図り、日常診療に活かしていきたいと思います。</a:t>
            </a:r>
            <a:endParaRPr lang="en-US" altLang="ja-JP" dirty="0" smtClean="0"/>
          </a:p>
        </p:txBody>
      </p:sp>
    </p:spTree>
    <p:extLst>
      <p:ext uri="{BB962C8B-B14F-4D97-AF65-F5344CB8AC3E}">
        <p14:creationId xmlns:p14="http://schemas.microsoft.com/office/powerpoint/2010/main" val="66985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B4099E6E4B5D44FA88F7522EBAFE29D" ma:contentTypeVersion="12" ma:contentTypeDescription="新しいドキュメントを作成します。" ma:contentTypeScope="" ma:versionID="872c3a2bf02e79415a1c0c782030fc5f">
  <xsd:schema xmlns:xsd="http://www.w3.org/2001/XMLSchema" xmlns:xs="http://www.w3.org/2001/XMLSchema" xmlns:p="http://schemas.microsoft.com/office/2006/metadata/properties" xmlns:ns1="http://schemas.microsoft.com/sharepoint/v3" xmlns:ns2="6ff9c6fe-157d-40d3-8d4f-2614cc175e04" xmlns:ns3="50077b55-a043-41a7-a4a2-51984e99d0db" targetNamespace="http://schemas.microsoft.com/office/2006/metadata/properties" ma:root="true" ma:fieldsID="d7dd1b7278ed9a88c4d009105582f0b4" ns1:_="" ns2:_="" ns3:_="">
    <xsd:import namespace="http://schemas.microsoft.com/sharepoint/v3"/>
    <xsd:import namespace="6ff9c6fe-157d-40d3-8d4f-2614cc175e04"/>
    <xsd:import namespace="50077b55-a043-41a7-a4a2-51984e99d0db"/>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ff9c6fe-157d-40d3-8d4f-2614cc175e0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dc487eae-335d-4ca1-a608-f1df629c14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0077b55-a043-41a7-a4a2-51984e99d0db"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8EC1E94-EC14-4C4F-B1CE-4EB94E04A50F}" ma:internalName="TaxCatchAll" ma:showField="CatchAllData" ma:web="{f34139f0-8888-4aa0-8793-1c75a4d302f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lcf76f155ced4ddcb4097134ff3c332f xmlns="6ff9c6fe-157d-40d3-8d4f-2614cc175e04">
      <Terms xmlns="http://schemas.microsoft.com/office/infopath/2007/PartnerControls"/>
    </lcf76f155ced4ddcb4097134ff3c332f>
    <TaxCatchAll xmlns="50077b55-a043-41a7-a4a2-51984e99d0db" xsi:nil="true"/>
  </documentManagement>
</p:properties>
</file>

<file path=customXml/itemProps1.xml><?xml version="1.0" encoding="utf-8"?>
<ds:datastoreItem xmlns:ds="http://schemas.openxmlformats.org/officeDocument/2006/customXml" ds:itemID="{BDF3855B-F73D-41ED-B77C-B5603564BC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ff9c6fe-157d-40d3-8d4f-2614cc175e04"/>
    <ds:schemaRef ds:uri="50077b55-a043-41a7-a4a2-51984e99d0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74FEE7-0FEB-490B-BB6E-CDE3E1C7C628}">
  <ds:schemaRefs>
    <ds:schemaRef ds:uri="http://schemas.microsoft.com/sharepoint/v3/contenttype/forms"/>
  </ds:schemaRefs>
</ds:datastoreItem>
</file>

<file path=customXml/itemProps3.xml><?xml version="1.0" encoding="utf-8"?>
<ds:datastoreItem xmlns:ds="http://schemas.openxmlformats.org/officeDocument/2006/customXml" ds:itemID="{095160ED-836E-4416-A6AD-7BBF35946A88}">
  <ds:schemaRefs>
    <ds:schemaRef ds:uri="http://schemas.microsoft.com/office/2006/metadata/properties"/>
    <ds:schemaRef ds:uri="http://purl.org/dc/elements/1.1/"/>
    <ds:schemaRef ds:uri="6ff9c6fe-157d-40d3-8d4f-2614cc175e04"/>
    <ds:schemaRef ds:uri="http://www.w3.org/XML/1998/namespace"/>
    <ds:schemaRef ds:uri="http://schemas.microsoft.com/office/2006/documentManagement/types"/>
    <ds:schemaRef ds:uri="http://schemas.microsoft.com/office/infopath/2007/PartnerControls"/>
    <ds:schemaRef ds:uri="http://purl.org/dc/terms/"/>
    <ds:schemaRef ds:uri="http://schemas.microsoft.com/sharepoint/v3"/>
    <ds:schemaRef ds:uri="http://schemas.openxmlformats.org/package/2006/metadata/core-properties"/>
    <ds:schemaRef ds:uri="50077b55-a043-41a7-a4a2-51984e99d0db"/>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678</TotalTime>
  <Words>178</Words>
  <Application>Microsoft Office PowerPoint</Application>
  <PresentationFormat>ユーザー設定</PresentationFormat>
  <Paragraphs>22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HGPｺﾞｼｯｸM</vt:lpstr>
      <vt:lpstr>HGSｺﾞｼｯｸM</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Numata</dc:creator>
  <cp:lastModifiedBy>七五三木　聡一／Shimegi,Soichi</cp:lastModifiedBy>
  <cp:revision>86</cp:revision>
  <cp:lastPrinted>2022-08-31T04:18:59Z</cp:lastPrinted>
  <dcterms:created xsi:type="dcterms:W3CDTF">2018-04-11T04:17:04Z</dcterms:created>
  <dcterms:modified xsi:type="dcterms:W3CDTF">2022-12-26T02:41:23Z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0x0101002B4099E6E4B5D44FA88F7522EBAFE29D</vt:lpwstr>
  </property>
  <property fmtid="{D5CDD505-2E9C-101B-9397-08002B2CF9AE}" pid="3" name="MediaServiceImageTags">
    <vt:lpwstr/>
  </property>
</Properties>
</file>