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51" d="100"/>
          <a:sy n="51" d="100"/>
        </p:scale>
        <p:origin x="12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3630C2-C12C-4EC6-BD9E-C729BF3E9F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2080C39-5599-4A0A-B518-20187724F9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CEA2B70-75B6-4785-A44F-B0B1FC699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A5A4-95ED-4E1B-8B24-C4AF9BB5C5CD}" type="datetimeFigureOut">
              <a:rPr kumimoji="1" lang="ja-JP" altLang="en-US" smtClean="0"/>
              <a:t>2023/7/28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8CA0EA5-5EE3-48D9-A1D4-6211FF85E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03482AF-7E5A-4CDC-ACAB-D48A87958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3E03-8D5B-4274-9678-9F3361051F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3472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70A8F38-07AD-439A-87C1-9FFBCEA81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827A714-D2D4-4920-8C32-46B1F3DC55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E633458-6688-4E74-8316-680A4329A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A5A4-95ED-4E1B-8B24-C4AF9BB5C5CD}" type="datetimeFigureOut">
              <a:rPr kumimoji="1" lang="ja-JP" altLang="en-US" smtClean="0"/>
              <a:t>2023/7/28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30AE45E-83E4-4753-862D-0494383AB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9291971-6AFA-4021-B47D-64CD057CE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3E03-8D5B-4274-9678-9F3361051F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7869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2311611-BEC3-41E4-838D-A42D459770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ED2DA48-0E8F-4CFC-A2CB-276D5A2A66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9365E7D-1600-476F-BC47-E4298F6A0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A5A4-95ED-4E1B-8B24-C4AF9BB5C5CD}" type="datetimeFigureOut">
              <a:rPr kumimoji="1" lang="ja-JP" altLang="en-US" smtClean="0"/>
              <a:t>2023/7/28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C80A30B-F2C7-4BC5-B96B-E77F93FF1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22B0313-39A7-499F-BBC9-803DC3025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3E03-8D5B-4274-9678-9F3361051F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5183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3E01B3-3F09-414F-A042-1B0519989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24C4D76-AA1E-4C41-B399-A24FA9107F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9610858-052D-41DD-93BD-7561A87E6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A5A4-95ED-4E1B-8B24-C4AF9BB5C5CD}" type="datetimeFigureOut">
              <a:rPr kumimoji="1" lang="ja-JP" altLang="en-US" smtClean="0"/>
              <a:t>2023/7/28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BF46EFF-D422-4F37-A9EE-47915EEFF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36D737E-2A54-4619-A3CB-5CC8CF601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3E03-8D5B-4274-9678-9F3361051F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6589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5443AE-E218-498E-90A4-A972BA0F7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24734E6-10E8-4714-A140-6E7DE14FC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0A948C5-C8A9-49B3-ACE3-F881DE2B2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A5A4-95ED-4E1B-8B24-C4AF9BB5C5CD}" type="datetimeFigureOut">
              <a:rPr kumimoji="1" lang="ja-JP" altLang="en-US" smtClean="0"/>
              <a:t>2023/7/28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B9E1C66-82EB-4959-8C07-8E17EE4F9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8E243BB-B227-447B-89F3-EFDC5E11E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3E03-8D5B-4274-9678-9F3361051F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1861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605327-7F3A-4FC4-906F-4B7AB98EE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646D835-F6DE-4F36-A91D-161C69242A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85B7E9F-760E-4C00-BC42-C250AC8C9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2C3371E-558E-4DA3-B9F3-0261B2433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A5A4-95ED-4E1B-8B24-C4AF9BB5C5CD}" type="datetimeFigureOut">
              <a:rPr kumimoji="1" lang="ja-JP" altLang="en-US" smtClean="0"/>
              <a:t>2023/7/28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0C6BAEB-1F9E-43F0-B4C4-EFDFCAC9F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296480D-AB49-428C-A78D-EFCCA7017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3E03-8D5B-4274-9678-9F3361051F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2776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A4BEDA-FB67-4B6D-BAB5-435F18864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5BB2C54-2563-46DF-AFBF-D11B30B920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F411B2A-AEC5-46CB-8B8A-32FFF59137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175D895-4C2A-4F8F-9BB3-1E13C29CE3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840F5EF-AC3F-4F4E-AEC4-CBA1869DA8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6B8673F-8730-40E0-A72C-528ACC59C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A5A4-95ED-4E1B-8B24-C4AF9BB5C5CD}" type="datetimeFigureOut">
              <a:rPr kumimoji="1" lang="ja-JP" altLang="en-US" smtClean="0"/>
              <a:t>2023/7/28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321717E-3161-4503-B956-155865F5F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9DB399C-C3AB-4B86-A698-E109192F9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3E03-8D5B-4274-9678-9F3361051F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1780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8348F3-3DB2-46CE-90E0-FC57AA37B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D0ABDD1-56D8-4D04-AE1A-AB61B20EC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A5A4-95ED-4E1B-8B24-C4AF9BB5C5CD}" type="datetimeFigureOut">
              <a:rPr kumimoji="1" lang="ja-JP" altLang="en-US" smtClean="0"/>
              <a:t>2023/7/28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AE3DE69-F144-41A8-ACFA-A1BB325DE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6735924-8665-4611-88DF-9FBB0DAC1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3E03-8D5B-4274-9678-9F3361051F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688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6C52A8F-40C4-48E4-B62D-F4C04B30A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A5A4-95ED-4E1B-8B24-C4AF9BB5C5CD}" type="datetimeFigureOut">
              <a:rPr kumimoji="1" lang="ja-JP" altLang="en-US" smtClean="0"/>
              <a:t>2023/7/28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B5BFF1B-EDE2-4C87-9F85-65CAB3D98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52B2631-0A8D-4FEC-A72D-C102A5AE7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3E03-8D5B-4274-9678-9F3361051F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7249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8BE4AA-7C63-41DE-BF31-7B20EBD5E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294B72B-CA2E-4E8B-9F00-29532E143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0A78361-7295-4A8B-A0B2-2ABDAA559B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FC08164-8525-4A3B-9B95-D764B834A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A5A4-95ED-4E1B-8B24-C4AF9BB5C5CD}" type="datetimeFigureOut">
              <a:rPr kumimoji="1" lang="ja-JP" altLang="en-US" smtClean="0"/>
              <a:t>2023/7/28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C0FC0F6-7E3F-45E5-8534-645C5A885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9CFF267-3991-41C7-8825-9B50393D0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3E03-8D5B-4274-9678-9F3361051F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4441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23B1647-8A21-4A75-AC7B-4327C33A9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56A7249-BA77-496E-84B2-0334315B1E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EDE4611-F9CF-4113-8089-0D10AAE790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369D945-6EF5-4D42-9A30-AE4A35D0F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A5A4-95ED-4E1B-8B24-C4AF9BB5C5CD}" type="datetimeFigureOut">
              <a:rPr kumimoji="1" lang="ja-JP" altLang="en-US" smtClean="0"/>
              <a:t>2023/7/28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9027494-49A6-4083-9BDB-1B5E5A04D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9A150C1-A8D6-4936-AAB1-3B6D74EF6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3E03-8D5B-4274-9678-9F3361051F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3648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9C5C60B-3B0C-4524-9B7D-ACCB2907F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A345234-F707-4B93-A06F-57F8117C6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483211F-215C-4FD4-988E-CE66515C8F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7A5A4-95ED-4E1B-8B24-C4AF9BB5C5CD}" type="datetimeFigureOut">
              <a:rPr kumimoji="1" lang="ja-JP" altLang="en-US" smtClean="0"/>
              <a:t>2023/7/28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FC0D126-FC78-4B7C-82E0-920187FED0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238FC9-1428-4A92-9D4B-0688648C32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13E03-8D5B-4274-9678-9F3361051F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5347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6A3A169-056C-4290-B471-452709A5AB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0933"/>
            <a:ext cx="12192000" cy="5476133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0542DD0-0E02-AE76-FDDE-C108084635EF}"/>
              </a:ext>
            </a:extLst>
          </p:cNvPr>
          <p:cNvSpPr txBox="1"/>
          <p:nvPr/>
        </p:nvSpPr>
        <p:spPr>
          <a:xfrm>
            <a:off x="4537552" y="246963"/>
            <a:ext cx="60939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ja-JP" altLang="en-US" sz="1800" dirty="0">
                <a:effectLst/>
                <a:latin typeface="Arial" panose="020B0604020202020204" pitchFamily="34" charset="0"/>
                <a:ea typeface="ＭＳ Ｐゴシック" panose="020B0600070205080204" pitchFamily="50" charset="-128"/>
              </a:rPr>
              <a:t>上毛新聞</a:t>
            </a:r>
            <a:r>
              <a:rPr lang="en-US" altLang="ja-JP" sz="1800" dirty="0">
                <a:effectLst/>
                <a:latin typeface="Arial" panose="020B0604020202020204" pitchFamily="34" charset="0"/>
                <a:ea typeface="ＭＳ Ｐゴシック" panose="020B0600070205080204" pitchFamily="50" charset="-128"/>
              </a:rPr>
              <a:t>2023</a:t>
            </a:r>
            <a:r>
              <a:rPr lang="ja-JP" altLang="en-US" sz="1800" dirty="0">
                <a:effectLst/>
                <a:latin typeface="Arial" panose="020B0604020202020204" pitchFamily="34" charset="0"/>
                <a:ea typeface="ＭＳ Ｐゴシック" panose="020B0600070205080204" pitchFamily="50" charset="-128"/>
              </a:rPr>
              <a:t>年</a:t>
            </a:r>
            <a:r>
              <a:rPr lang="en-US" altLang="ja-JP" sz="1800" dirty="0">
                <a:effectLst/>
                <a:latin typeface="Arial" panose="020B0604020202020204" pitchFamily="34" charset="0"/>
                <a:ea typeface="ＭＳ Ｐゴシック" panose="020B0600070205080204" pitchFamily="50" charset="-128"/>
              </a:rPr>
              <a:t>5</a:t>
            </a:r>
            <a:r>
              <a:rPr lang="ja-JP" altLang="en-US" sz="1800" dirty="0">
                <a:effectLst/>
                <a:latin typeface="Arial" panose="020B0604020202020204" pitchFamily="34" charset="0"/>
                <a:ea typeface="ＭＳ Ｐゴシック" panose="020B0600070205080204" pitchFamily="50" charset="-128"/>
              </a:rPr>
              <a:t>月</a:t>
            </a:r>
            <a:r>
              <a:rPr lang="en-US" altLang="ja-JP" sz="1800" dirty="0">
                <a:effectLst/>
                <a:latin typeface="Arial" panose="020B0604020202020204" pitchFamily="34" charset="0"/>
                <a:ea typeface="ＭＳ Ｐゴシック" panose="020B0600070205080204" pitchFamily="50" charset="-128"/>
              </a:rPr>
              <a:t>7</a:t>
            </a:r>
            <a:r>
              <a:rPr lang="ja-JP" altLang="en-US" sz="1800" dirty="0">
                <a:effectLst/>
                <a:latin typeface="Arial" panose="020B0604020202020204" pitchFamily="34" charset="0"/>
                <a:ea typeface="ＭＳ Ｐゴシック" panose="020B0600070205080204" pitchFamily="50" charset="-128"/>
              </a:rPr>
              <a:t>日</a:t>
            </a:r>
            <a:endParaRPr lang="ja-JP" altLang="ja-JP" sz="1800" dirty="0">
              <a:effectLst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17B7587-3754-A124-FA8F-6947DD6D40A7}"/>
              </a:ext>
            </a:extLst>
          </p:cNvPr>
          <p:cNvSpPr txBox="1"/>
          <p:nvPr/>
        </p:nvSpPr>
        <p:spPr>
          <a:xfrm>
            <a:off x="288099" y="6316342"/>
            <a:ext cx="120625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dirty="0">
                <a:effectLst/>
                <a:ea typeface="游ゴシック" panose="020B0400000000000000" pitchFamily="50" charset="-128"/>
                <a:cs typeface="Times New Roman" panose="02020603050405020304" pitchFamily="18" charset="0"/>
              </a:rPr>
              <a:t>※</a:t>
            </a:r>
            <a:r>
              <a:rPr lang="ja-JP" altLang="ja-JP" sz="1600" dirty="0">
                <a:effectLst/>
                <a:ea typeface="游ゴシック" panose="020B0400000000000000" pitchFamily="50" charset="-128"/>
                <a:cs typeface="Times New Roman" panose="02020603050405020304" pitchFamily="18" charset="0"/>
              </a:rPr>
              <a:t>ファイザー株式会社</a:t>
            </a:r>
            <a:r>
              <a:rPr lang="ja-JP" altLang="en-US" sz="1600" dirty="0">
                <a:effectLst/>
                <a:ea typeface="游ゴシック" panose="020B0400000000000000" pitchFamily="50" charset="-128"/>
                <a:cs typeface="Times New Roman" panose="02020603050405020304" pitchFamily="18" charset="0"/>
              </a:rPr>
              <a:t>「心房細動の早期発見や、心原性脳塞栓症予防のための体制構築」の</a:t>
            </a:r>
            <a:r>
              <a:rPr lang="ja-JP" altLang="ja-JP" sz="1600" dirty="0">
                <a:effectLst/>
                <a:ea typeface="游ゴシック" panose="020B0400000000000000" pitchFamily="50" charset="-128"/>
                <a:cs typeface="Times New Roman" panose="02020603050405020304" pitchFamily="18" charset="0"/>
              </a:rPr>
              <a:t>グラント</a:t>
            </a:r>
            <a:r>
              <a:rPr lang="ja-JP" altLang="en-US" sz="1600" dirty="0">
                <a:effectLst/>
                <a:ea typeface="游ゴシック" panose="020B0400000000000000" pitchFamily="50" charset="-128"/>
                <a:cs typeface="Times New Roman" panose="02020603050405020304" pitchFamily="18" charset="0"/>
              </a:rPr>
              <a:t>を使用した企画です</a:t>
            </a:r>
            <a:endParaRPr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884944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F791AF8-51C2-4E1D-AC11-6C5FC4EA2F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0966"/>
            <a:ext cx="12192000" cy="5476068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99390F3-1BE3-B7B8-3D6F-B6299E198676}"/>
              </a:ext>
            </a:extLst>
          </p:cNvPr>
          <p:cNvSpPr txBox="1"/>
          <p:nvPr/>
        </p:nvSpPr>
        <p:spPr>
          <a:xfrm>
            <a:off x="4537552" y="246963"/>
            <a:ext cx="60939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ja-JP" altLang="en-US" sz="1800" dirty="0">
                <a:effectLst/>
                <a:latin typeface="Arial" panose="020B0604020202020204" pitchFamily="34" charset="0"/>
                <a:ea typeface="ＭＳ Ｐゴシック" panose="020B0600070205080204" pitchFamily="50" charset="-128"/>
              </a:rPr>
              <a:t>上毛新聞</a:t>
            </a:r>
            <a:r>
              <a:rPr lang="en-US" altLang="ja-JP" sz="1800" dirty="0">
                <a:effectLst/>
                <a:latin typeface="Arial" panose="020B0604020202020204" pitchFamily="34" charset="0"/>
                <a:ea typeface="ＭＳ Ｐゴシック" panose="020B0600070205080204" pitchFamily="50" charset="-128"/>
              </a:rPr>
              <a:t>2023</a:t>
            </a:r>
            <a:r>
              <a:rPr lang="ja-JP" altLang="en-US" sz="1800" dirty="0">
                <a:effectLst/>
                <a:latin typeface="Arial" panose="020B0604020202020204" pitchFamily="34" charset="0"/>
                <a:ea typeface="ＭＳ Ｐゴシック" panose="020B0600070205080204" pitchFamily="50" charset="-128"/>
              </a:rPr>
              <a:t>年</a:t>
            </a:r>
            <a:r>
              <a:rPr lang="en-US" altLang="ja-JP" sz="1800" dirty="0">
                <a:effectLst/>
                <a:latin typeface="Arial" panose="020B0604020202020204" pitchFamily="34" charset="0"/>
                <a:ea typeface="ＭＳ Ｐゴシック" panose="020B0600070205080204" pitchFamily="50" charset="-128"/>
              </a:rPr>
              <a:t>5</a:t>
            </a:r>
            <a:r>
              <a:rPr lang="ja-JP" altLang="en-US" sz="1800" dirty="0">
                <a:effectLst/>
                <a:latin typeface="Arial" panose="020B0604020202020204" pitchFamily="34" charset="0"/>
                <a:ea typeface="ＭＳ Ｐゴシック" panose="020B0600070205080204" pitchFamily="50" charset="-128"/>
              </a:rPr>
              <a:t>月</a:t>
            </a:r>
            <a:r>
              <a:rPr lang="en-US" altLang="ja-JP" dirty="0">
                <a:latin typeface="Arial" panose="020B0604020202020204" pitchFamily="34" charset="0"/>
                <a:ea typeface="ＭＳ Ｐゴシック" panose="020B0600070205080204" pitchFamily="50" charset="-128"/>
              </a:rPr>
              <a:t>14</a:t>
            </a:r>
            <a:r>
              <a:rPr lang="ja-JP" altLang="en-US" sz="1800" dirty="0">
                <a:effectLst/>
                <a:latin typeface="Arial" panose="020B0604020202020204" pitchFamily="34" charset="0"/>
                <a:ea typeface="ＭＳ Ｐゴシック" panose="020B0600070205080204" pitchFamily="50" charset="-128"/>
              </a:rPr>
              <a:t>日</a:t>
            </a:r>
            <a:endParaRPr lang="ja-JP" altLang="ja-JP" sz="1800" dirty="0">
              <a:effectLst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BAA4217-4CA0-2145-9076-CF723FB21551}"/>
              </a:ext>
            </a:extLst>
          </p:cNvPr>
          <p:cNvSpPr txBox="1"/>
          <p:nvPr/>
        </p:nvSpPr>
        <p:spPr>
          <a:xfrm>
            <a:off x="288099" y="6316342"/>
            <a:ext cx="120625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dirty="0">
                <a:effectLst/>
                <a:ea typeface="游ゴシック" panose="020B0400000000000000" pitchFamily="50" charset="-128"/>
                <a:cs typeface="Times New Roman" panose="02020603050405020304" pitchFamily="18" charset="0"/>
              </a:rPr>
              <a:t>※</a:t>
            </a:r>
            <a:r>
              <a:rPr lang="ja-JP" altLang="ja-JP" sz="1600" dirty="0">
                <a:effectLst/>
                <a:ea typeface="游ゴシック" panose="020B0400000000000000" pitchFamily="50" charset="-128"/>
                <a:cs typeface="Times New Roman" panose="02020603050405020304" pitchFamily="18" charset="0"/>
              </a:rPr>
              <a:t>ファイザー株式会社</a:t>
            </a:r>
            <a:r>
              <a:rPr lang="ja-JP" altLang="en-US" sz="1600" dirty="0">
                <a:effectLst/>
                <a:ea typeface="游ゴシック" panose="020B0400000000000000" pitchFamily="50" charset="-128"/>
                <a:cs typeface="Times New Roman" panose="02020603050405020304" pitchFamily="18" charset="0"/>
              </a:rPr>
              <a:t>「心房細動の早期発見や、心原性脳塞栓症予防のための体制構築」の</a:t>
            </a:r>
            <a:r>
              <a:rPr lang="ja-JP" altLang="ja-JP" sz="1600" dirty="0">
                <a:effectLst/>
                <a:ea typeface="游ゴシック" panose="020B0400000000000000" pitchFamily="50" charset="-128"/>
                <a:cs typeface="Times New Roman" panose="02020603050405020304" pitchFamily="18" charset="0"/>
              </a:rPr>
              <a:t>グラント</a:t>
            </a:r>
            <a:r>
              <a:rPr lang="ja-JP" altLang="en-US" sz="1600" dirty="0">
                <a:effectLst/>
                <a:ea typeface="游ゴシック" panose="020B0400000000000000" pitchFamily="50" charset="-128"/>
                <a:cs typeface="Times New Roman" panose="02020603050405020304" pitchFamily="18" charset="0"/>
              </a:rPr>
              <a:t>を使用した企画です</a:t>
            </a:r>
            <a:endParaRPr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56325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A4A2BA0-42E5-4662-BF94-035D219CE6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0966"/>
            <a:ext cx="12192000" cy="5476068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B422F20-AB6D-4CD3-D9D9-5895D8302000}"/>
              </a:ext>
            </a:extLst>
          </p:cNvPr>
          <p:cNvSpPr txBox="1"/>
          <p:nvPr/>
        </p:nvSpPr>
        <p:spPr>
          <a:xfrm>
            <a:off x="4537552" y="246963"/>
            <a:ext cx="60939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ja-JP" altLang="en-US" sz="1800" dirty="0">
                <a:effectLst/>
                <a:latin typeface="Arial" panose="020B0604020202020204" pitchFamily="34" charset="0"/>
                <a:ea typeface="ＭＳ Ｐゴシック" panose="020B0600070205080204" pitchFamily="50" charset="-128"/>
              </a:rPr>
              <a:t>上毛新聞</a:t>
            </a:r>
            <a:r>
              <a:rPr lang="en-US" altLang="ja-JP" sz="1800" dirty="0">
                <a:effectLst/>
                <a:latin typeface="Arial" panose="020B0604020202020204" pitchFamily="34" charset="0"/>
                <a:ea typeface="ＭＳ Ｐゴシック" panose="020B0600070205080204" pitchFamily="50" charset="-128"/>
              </a:rPr>
              <a:t>2023</a:t>
            </a:r>
            <a:r>
              <a:rPr lang="ja-JP" altLang="en-US" sz="1800" dirty="0">
                <a:effectLst/>
                <a:latin typeface="Arial" panose="020B0604020202020204" pitchFamily="34" charset="0"/>
                <a:ea typeface="ＭＳ Ｐゴシック" panose="020B0600070205080204" pitchFamily="50" charset="-128"/>
              </a:rPr>
              <a:t>年</a:t>
            </a:r>
            <a:r>
              <a:rPr lang="en-US" altLang="ja-JP" sz="1800" dirty="0">
                <a:effectLst/>
                <a:latin typeface="Arial" panose="020B0604020202020204" pitchFamily="34" charset="0"/>
                <a:ea typeface="ＭＳ Ｐゴシック" panose="020B0600070205080204" pitchFamily="50" charset="-128"/>
              </a:rPr>
              <a:t>5</a:t>
            </a:r>
            <a:r>
              <a:rPr lang="ja-JP" altLang="en-US" sz="1800" dirty="0">
                <a:effectLst/>
                <a:latin typeface="Arial" panose="020B0604020202020204" pitchFamily="34" charset="0"/>
                <a:ea typeface="ＭＳ Ｐゴシック" panose="020B0600070205080204" pitchFamily="50" charset="-128"/>
              </a:rPr>
              <a:t>月</a:t>
            </a:r>
            <a:r>
              <a:rPr lang="en-US" altLang="ja-JP" dirty="0">
                <a:latin typeface="Arial" panose="020B0604020202020204" pitchFamily="34" charset="0"/>
                <a:ea typeface="ＭＳ Ｐゴシック" panose="020B0600070205080204" pitchFamily="50" charset="-128"/>
              </a:rPr>
              <a:t>21</a:t>
            </a:r>
            <a:r>
              <a:rPr lang="ja-JP" altLang="en-US" sz="1800" dirty="0">
                <a:effectLst/>
                <a:latin typeface="Arial" panose="020B0604020202020204" pitchFamily="34" charset="0"/>
                <a:ea typeface="ＭＳ Ｐゴシック" panose="020B0600070205080204" pitchFamily="50" charset="-128"/>
              </a:rPr>
              <a:t>日</a:t>
            </a:r>
            <a:endParaRPr lang="ja-JP" altLang="ja-JP" sz="1800" dirty="0">
              <a:effectLst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7CE818E-5687-44AF-86E1-2EF72DEEB127}"/>
              </a:ext>
            </a:extLst>
          </p:cNvPr>
          <p:cNvSpPr txBox="1"/>
          <p:nvPr/>
        </p:nvSpPr>
        <p:spPr>
          <a:xfrm>
            <a:off x="288099" y="6316342"/>
            <a:ext cx="120625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dirty="0">
                <a:effectLst/>
                <a:ea typeface="游ゴシック" panose="020B0400000000000000" pitchFamily="50" charset="-128"/>
                <a:cs typeface="Times New Roman" panose="02020603050405020304" pitchFamily="18" charset="0"/>
              </a:rPr>
              <a:t>※</a:t>
            </a:r>
            <a:r>
              <a:rPr lang="ja-JP" altLang="ja-JP" sz="1600" dirty="0">
                <a:effectLst/>
                <a:ea typeface="游ゴシック" panose="020B0400000000000000" pitchFamily="50" charset="-128"/>
                <a:cs typeface="Times New Roman" panose="02020603050405020304" pitchFamily="18" charset="0"/>
              </a:rPr>
              <a:t>ファイザー株式会社</a:t>
            </a:r>
            <a:r>
              <a:rPr lang="ja-JP" altLang="en-US" sz="1600" dirty="0">
                <a:effectLst/>
                <a:ea typeface="游ゴシック" panose="020B0400000000000000" pitchFamily="50" charset="-128"/>
                <a:cs typeface="Times New Roman" panose="02020603050405020304" pitchFamily="18" charset="0"/>
              </a:rPr>
              <a:t>「心房細動の早期発見や、心原性脳塞栓症予防のための体制構築」の</a:t>
            </a:r>
            <a:r>
              <a:rPr lang="ja-JP" altLang="ja-JP" sz="1600" dirty="0">
                <a:effectLst/>
                <a:ea typeface="游ゴシック" panose="020B0400000000000000" pitchFamily="50" charset="-128"/>
                <a:cs typeface="Times New Roman" panose="02020603050405020304" pitchFamily="18" charset="0"/>
              </a:rPr>
              <a:t>グラント</a:t>
            </a:r>
            <a:r>
              <a:rPr lang="ja-JP" altLang="en-US" sz="1600" dirty="0">
                <a:effectLst/>
                <a:ea typeface="游ゴシック" panose="020B0400000000000000" pitchFamily="50" charset="-128"/>
                <a:cs typeface="Times New Roman" panose="02020603050405020304" pitchFamily="18" charset="0"/>
              </a:rPr>
              <a:t>を使用した企画です</a:t>
            </a:r>
            <a:endParaRPr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234992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190925F-C3D0-41E7-B3B6-9A16D3E9E6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0966"/>
            <a:ext cx="12192000" cy="5476068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77DC856-5B04-9E8E-0F29-5C981590E8D6}"/>
              </a:ext>
            </a:extLst>
          </p:cNvPr>
          <p:cNvSpPr txBox="1"/>
          <p:nvPr/>
        </p:nvSpPr>
        <p:spPr>
          <a:xfrm>
            <a:off x="4537552" y="246963"/>
            <a:ext cx="60939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ja-JP" altLang="en-US" sz="1800" dirty="0">
                <a:effectLst/>
                <a:latin typeface="Arial" panose="020B0604020202020204" pitchFamily="34" charset="0"/>
                <a:ea typeface="ＭＳ Ｐゴシック" panose="020B0600070205080204" pitchFamily="50" charset="-128"/>
              </a:rPr>
              <a:t>上毛新聞</a:t>
            </a:r>
            <a:r>
              <a:rPr lang="en-US" altLang="ja-JP" sz="1800" dirty="0">
                <a:effectLst/>
                <a:latin typeface="Arial" panose="020B0604020202020204" pitchFamily="34" charset="0"/>
                <a:ea typeface="ＭＳ Ｐゴシック" panose="020B0600070205080204" pitchFamily="50" charset="-128"/>
              </a:rPr>
              <a:t>2023</a:t>
            </a:r>
            <a:r>
              <a:rPr lang="ja-JP" altLang="en-US" sz="1800" dirty="0">
                <a:effectLst/>
                <a:latin typeface="Arial" panose="020B0604020202020204" pitchFamily="34" charset="0"/>
                <a:ea typeface="ＭＳ Ｐゴシック" panose="020B0600070205080204" pitchFamily="50" charset="-128"/>
              </a:rPr>
              <a:t>年</a:t>
            </a:r>
            <a:r>
              <a:rPr lang="en-US" altLang="ja-JP" sz="1800" dirty="0">
                <a:effectLst/>
                <a:latin typeface="Arial" panose="020B0604020202020204" pitchFamily="34" charset="0"/>
                <a:ea typeface="ＭＳ Ｐゴシック" panose="020B0600070205080204" pitchFamily="50" charset="-128"/>
              </a:rPr>
              <a:t>5</a:t>
            </a:r>
            <a:r>
              <a:rPr lang="ja-JP" altLang="en-US" sz="1800" dirty="0">
                <a:effectLst/>
                <a:latin typeface="Arial" panose="020B0604020202020204" pitchFamily="34" charset="0"/>
                <a:ea typeface="ＭＳ Ｐゴシック" panose="020B0600070205080204" pitchFamily="50" charset="-128"/>
              </a:rPr>
              <a:t>月</a:t>
            </a:r>
            <a:r>
              <a:rPr lang="en-US" altLang="ja-JP">
                <a:latin typeface="Arial" panose="020B0604020202020204" pitchFamily="34" charset="0"/>
                <a:ea typeface="ＭＳ Ｐゴシック" panose="020B0600070205080204" pitchFamily="50" charset="-128"/>
              </a:rPr>
              <a:t>2</a:t>
            </a:r>
            <a:r>
              <a:rPr lang="en-US" altLang="ja-JP" dirty="0">
                <a:latin typeface="Arial" panose="020B0604020202020204" pitchFamily="34" charset="0"/>
                <a:ea typeface="ＭＳ Ｐゴシック" panose="020B0600070205080204" pitchFamily="50" charset="-128"/>
              </a:rPr>
              <a:t>8</a:t>
            </a:r>
            <a:r>
              <a:rPr lang="ja-JP" altLang="en-US" sz="1800">
                <a:effectLst/>
                <a:latin typeface="Arial" panose="020B0604020202020204" pitchFamily="34" charset="0"/>
                <a:ea typeface="ＭＳ Ｐゴシック" panose="020B0600070205080204" pitchFamily="50" charset="-128"/>
              </a:rPr>
              <a:t>日</a:t>
            </a:r>
            <a:endParaRPr lang="ja-JP" altLang="ja-JP" sz="1800" dirty="0">
              <a:effectLst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7E087D6-7355-BB7E-C247-87057785E92B}"/>
              </a:ext>
            </a:extLst>
          </p:cNvPr>
          <p:cNvSpPr txBox="1"/>
          <p:nvPr/>
        </p:nvSpPr>
        <p:spPr>
          <a:xfrm>
            <a:off x="288099" y="6316342"/>
            <a:ext cx="120625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dirty="0">
                <a:effectLst/>
                <a:ea typeface="游ゴシック" panose="020B0400000000000000" pitchFamily="50" charset="-128"/>
                <a:cs typeface="Times New Roman" panose="02020603050405020304" pitchFamily="18" charset="0"/>
              </a:rPr>
              <a:t>※</a:t>
            </a:r>
            <a:r>
              <a:rPr lang="ja-JP" altLang="ja-JP" sz="1600" dirty="0">
                <a:effectLst/>
                <a:ea typeface="游ゴシック" panose="020B0400000000000000" pitchFamily="50" charset="-128"/>
                <a:cs typeface="Times New Roman" panose="02020603050405020304" pitchFamily="18" charset="0"/>
              </a:rPr>
              <a:t>ファイザー株式会社</a:t>
            </a:r>
            <a:r>
              <a:rPr lang="ja-JP" altLang="en-US" sz="1600" dirty="0">
                <a:effectLst/>
                <a:ea typeface="游ゴシック" panose="020B0400000000000000" pitchFamily="50" charset="-128"/>
                <a:cs typeface="Times New Roman" panose="02020603050405020304" pitchFamily="18" charset="0"/>
              </a:rPr>
              <a:t>「心房細動の早期発見や、心原性脳塞栓症予防のための体制構築」の</a:t>
            </a:r>
            <a:r>
              <a:rPr lang="ja-JP" altLang="ja-JP" sz="1600" dirty="0">
                <a:effectLst/>
                <a:ea typeface="游ゴシック" panose="020B0400000000000000" pitchFamily="50" charset="-128"/>
                <a:cs typeface="Times New Roman" panose="02020603050405020304" pitchFamily="18" charset="0"/>
              </a:rPr>
              <a:t>グラント</a:t>
            </a:r>
            <a:r>
              <a:rPr lang="ja-JP" altLang="en-US" sz="1600" dirty="0">
                <a:effectLst/>
                <a:ea typeface="游ゴシック" panose="020B0400000000000000" pitchFamily="50" charset="-128"/>
                <a:cs typeface="Times New Roman" panose="02020603050405020304" pitchFamily="18" charset="0"/>
              </a:rPr>
              <a:t>を使用した企画です</a:t>
            </a:r>
            <a:endParaRPr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0287641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148</Words>
  <Application>Microsoft Office PowerPoint</Application>
  <PresentationFormat>ワイド画面</PresentationFormat>
  <Paragraphs>8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8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第二内科</dc:creator>
  <cp:lastModifiedBy>石井 秀樹</cp:lastModifiedBy>
  <cp:revision>5</cp:revision>
  <dcterms:created xsi:type="dcterms:W3CDTF">2023-06-15T04:44:21Z</dcterms:created>
  <dcterms:modified xsi:type="dcterms:W3CDTF">2023-07-28T01:57:11Z</dcterms:modified>
</cp:coreProperties>
</file>