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80"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ja-JP" altLang="en-US" smtClean="0"/>
              <a:t>＊群馬県医師会ホームページよりダウンロード可能</a:t>
            </a:r>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1C18F92-95EF-414C-962C-744B3AAF2E68}" type="datetimeFigureOut">
              <a:rPr kumimoji="1" lang="ja-JP" altLang="en-US" smtClean="0"/>
              <a:t>2014/11/19</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35D8BB4-A7C7-4D7F-B684-B4FEE180D941}" type="slidenum">
              <a:rPr kumimoji="1" lang="ja-JP" altLang="en-US" smtClean="0"/>
              <a:t>‹#›</a:t>
            </a:fld>
            <a:endParaRPr kumimoji="1" lang="ja-JP" altLang="en-US"/>
          </a:p>
        </p:txBody>
      </p:sp>
    </p:spTree>
    <p:extLst>
      <p:ext uri="{BB962C8B-B14F-4D97-AF65-F5344CB8AC3E}">
        <p14:creationId xmlns:p14="http://schemas.microsoft.com/office/powerpoint/2010/main" val="424211332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r>
              <a:rPr kumimoji="1" lang="ja-JP" altLang="en-US" smtClean="0"/>
              <a:t>＊群馬県医師会ホームページよりダウンロード可能</a:t>
            </a:r>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0E4F2DC-51BD-4C52-9CCF-1523F40D0568}" type="datetimeFigureOut">
              <a:rPr kumimoji="1" lang="ja-JP" altLang="en-US" smtClean="0"/>
              <a:t>2014/11/19</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FC85A6D6-F978-446B-93FA-90E2EB9BD3FE}" type="slidenum">
              <a:rPr kumimoji="1" lang="ja-JP" altLang="en-US" smtClean="0"/>
              <a:t>‹#›</a:t>
            </a:fld>
            <a:endParaRPr kumimoji="1" lang="ja-JP" altLang="en-US"/>
          </a:p>
        </p:txBody>
      </p:sp>
    </p:spTree>
    <p:extLst>
      <p:ext uri="{BB962C8B-B14F-4D97-AF65-F5344CB8AC3E}">
        <p14:creationId xmlns:p14="http://schemas.microsoft.com/office/powerpoint/2010/main" val="235733774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C85A6D6-F978-446B-93FA-90E2EB9BD3FE}" type="slidenum">
              <a:rPr kumimoji="1" lang="ja-JP" altLang="en-US" smtClean="0"/>
              <a:t>1</a:t>
            </a:fld>
            <a:endParaRPr kumimoji="1" lang="ja-JP" altLang="en-US"/>
          </a:p>
        </p:txBody>
      </p:sp>
      <p:sp>
        <p:nvSpPr>
          <p:cNvPr id="5" name="ヘッダー プレースホルダー 4"/>
          <p:cNvSpPr>
            <a:spLocks noGrp="1"/>
          </p:cNvSpPr>
          <p:nvPr>
            <p:ph type="hdr" sz="quarter" idx="11"/>
          </p:nvPr>
        </p:nvSpPr>
        <p:spPr/>
        <p:txBody>
          <a:bodyPr/>
          <a:lstStyle/>
          <a:p>
            <a:r>
              <a:rPr kumimoji="1" lang="ja-JP" altLang="en-US" smtClean="0"/>
              <a:t>＊群馬県医師会ホームページよりダウンロード可能</a:t>
            </a:r>
            <a:endParaRPr kumimoji="1" lang="ja-JP" altLang="en-US"/>
          </a:p>
        </p:txBody>
      </p:sp>
    </p:spTree>
    <p:extLst>
      <p:ext uri="{BB962C8B-B14F-4D97-AF65-F5344CB8AC3E}">
        <p14:creationId xmlns:p14="http://schemas.microsoft.com/office/powerpoint/2010/main" val="3595970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6BE3E90-F5CE-4BA1-9B85-3C88084C8EC1}" type="datetimeFigureOut">
              <a:rPr kumimoji="1" lang="ja-JP" altLang="en-US" smtClean="0"/>
              <a:pPr/>
              <a:t>2014/11/19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831BEF4-29D4-4CC6-9C2D-2CC0DD9AAEF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96BE3E90-F5CE-4BA1-9B85-3C88084C8EC1}" type="datetimeFigureOut">
              <a:rPr kumimoji="1" lang="ja-JP" altLang="en-US" smtClean="0"/>
              <a:pPr/>
              <a:t>2014/11/19</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831BEF4-29D4-4CC6-9C2D-2CC0DD9AAEF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26592"/>
            <a:ext cx="6858000" cy="707886"/>
          </a:xfrm>
          <a:prstGeom prst="rect">
            <a:avLst/>
          </a:prstGeom>
          <a:noFill/>
        </p:spPr>
        <p:txBody>
          <a:bodyPr wrap="square" rtlCol="0">
            <a:spAutoFit/>
          </a:bodyPr>
          <a:lstStyle/>
          <a:p>
            <a:pPr algn="ctr"/>
            <a:r>
              <a:rPr kumimoji="1" lang="ja-JP" altLang="en-US" sz="4000" b="1" spc="-150" dirty="0" smtClean="0">
                <a:ln w="15875" cmpd="sng">
                  <a:solidFill>
                    <a:srgbClr val="FFFF00">
                      <a:alpha val="91000"/>
                    </a:srgbClr>
                  </a:solidFill>
                  <a:prstDash val="solid"/>
                  <a:miter lim="800000"/>
                </a:ln>
                <a:solidFill>
                  <a:srgbClr val="002060"/>
                </a:solidFill>
                <a:effectLst/>
                <a:latin typeface="+mj-ea"/>
                <a:ea typeface="+mj-ea"/>
              </a:rPr>
              <a:t>エボラ出血熱に関するお願い！</a:t>
            </a:r>
            <a:endParaRPr kumimoji="1" lang="ja-JP" altLang="en-US" sz="4000" b="1" spc="-150" dirty="0">
              <a:ln w="15875" cmpd="sng">
                <a:solidFill>
                  <a:srgbClr val="FFFF00">
                    <a:alpha val="91000"/>
                  </a:srgbClr>
                </a:solidFill>
                <a:prstDash val="solid"/>
                <a:miter lim="800000"/>
              </a:ln>
              <a:solidFill>
                <a:srgbClr val="002060"/>
              </a:solidFill>
              <a:effectLst/>
              <a:latin typeface="+mj-ea"/>
              <a:ea typeface="+mj-ea"/>
            </a:endParaRPr>
          </a:p>
        </p:txBody>
      </p:sp>
      <p:sp>
        <p:nvSpPr>
          <p:cNvPr id="8" name="テキスト ボックス 7"/>
          <p:cNvSpPr txBox="1"/>
          <p:nvPr/>
        </p:nvSpPr>
        <p:spPr>
          <a:xfrm>
            <a:off x="486203" y="7515053"/>
            <a:ext cx="6120680" cy="1208023"/>
          </a:xfrm>
          <a:prstGeom prst="rect">
            <a:avLst/>
          </a:prstGeom>
          <a:noFill/>
        </p:spPr>
        <p:txBody>
          <a:bodyPr wrap="square" rtlCol="0">
            <a:spAutoFit/>
          </a:bodyPr>
          <a:lstStyle/>
          <a:p>
            <a:pPr>
              <a:lnSpc>
                <a:spcPts val="2100"/>
              </a:lnSpc>
            </a:pPr>
            <a:r>
              <a:rPr lang="ja-JP" altLang="en-US" sz="2000" b="1" u="sng" dirty="0" smtClean="0">
                <a:latin typeface="Segoe UI" pitchFamily="34" charset="0"/>
                <a:ea typeface="ＭＳ Ｐゴシック" pitchFamily="50" charset="-128"/>
                <a:cs typeface="Segoe UI" pitchFamily="34" charset="0"/>
              </a:rPr>
              <a:t> </a:t>
            </a:r>
            <a:r>
              <a:rPr lang="ja-JP" altLang="en-US" sz="2000" b="1" u="sng" dirty="0" smtClean="0">
                <a:latin typeface="Segoe UI" pitchFamily="34" charset="0"/>
                <a:ea typeface="ＭＳ Ｐゴシック" pitchFamily="50" charset="-128"/>
                <a:cs typeface="Segoe UI" pitchFamily="34" charset="0"/>
              </a:rPr>
              <a:t>◆平日 </a:t>
            </a:r>
            <a:r>
              <a:rPr lang="ja-JP" altLang="en-US" sz="2000" b="1" u="sng" dirty="0" smtClean="0">
                <a:solidFill>
                  <a:schemeClr val="tx1">
                    <a:lumMod val="50000"/>
                    <a:lumOff val="50000"/>
                  </a:schemeClr>
                </a:solidFill>
                <a:uFill>
                  <a:solidFill>
                    <a:schemeClr val="tx1"/>
                  </a:solidFill>
                </a:uFill>
                <a:latin typeface="Segoe UI" pitchFamily="34" charset="0"/>
                <a:ea typeface="ＭＳ Ｐゴシック" pitchFamily="50" charset="-128"/>
                <a:cs typeface="Segoe UI" pitchFamily="34" charset="0"/>
              </a:rPr>
              <a:t>○</a:t>
            </a:r>
            <a:r>
              <a:rPr lang="ja-JP" altLang="en-US" sz="2000" b="1" u="sng" dirty="0" smtClean="0">
                <a:uFill>
                  <a:solidFill>
                    <a:schemeClr val="tx1"/>
                  </a:solidFill>
                </a:uFill>
                <a:latin typeface="Segoe UI" pitchFamily="34" charset="0"/>
                <a:ea typeface="ＭＳ Ｐゴシック" pitchFamily="50" charset="-128"/>
                <a:cs typeface="Segoe UI" pitchFamily="34" charset="0"/>
              </a:rPr>
              <a:t>時</a:t>
            </a:r>
            <a:r>
              <a:rPr lang="ja-JP" altLang="en-US" sz="2000" b="1" u="sng" dirty="0" smtClean="0">
                <a:solidFill>
                  <a:schemeClr val="tx1">
                    <a:lumMod val="50000"/>
                    <a:lumOff val="50000"/>
                  </a:schemeClr>
                </a:solidFill>
                <a:uFill>
                  <a:solidFill>
                    <a:schemeClr val="tx1"/>
                  </a:solidFill>
                </a:uFill>
                <a:latin typeface="Segoe UI" pitchFamily="34" charset="0"/>
                <a:ea typeface="ＭＳ Ｐゴシック" pitchFamily="50" charset="-128"/>
                <a:cs typeface="Segoe UI" pitchFamily="34" charset="0"/>
              </a:rPr>
              <a:t>○</a:t>
            </a:r>
            <a:r>
              <a:rPr lang="ja-JP" altLang="en-US" sz="2000" b="1" u="sng" dirty="0" smtClean="0">
                <a:uFill>
                  <a:solidFill>
                    <a:schemeClr val="tx1"/>
                  </a:solidFill>
                </a:uFill>
                <a:latin typeface="Segoe UI" pitchFamily="34" charset="0"/>
                <a:ea typeface="ＭＳ Ｐゴシック" pitchFamily="50" charset="-128"/>
                <a:cs typeface="Segoe UI" pitchFamily="34" charset="0"/>
              </a:rPr>
              <a:t>分</a:t>
            </a:r>
            <a:r>
              <a:rPr lang="en-US" altLang="ja-JP" sz="2000" b="1" u="sng" dirty="0" smtClean="0">
                <a:uFill>
                  <a:solidFill>
                    <a:schemeClr val="tx1"/>
                  </a:solidFill>
                </a:uFill>
                <a:latin typeface="Segoe UI" pitchFamily="34" charset="0"/>
                <a:ea typeface="ＭＳ Ｐゴシック" pitchFamily="50" charset="-128"/>
                <a:cs typeface="Segoe UI" pitchFamily="34" charset="0"/>
              </a:rPr>
              <a:t>〜</a:t>
            </a:r>
            <a:r>
              <a:rPr lang="ja-JP" altLang="en-US" sz="2000" b="1" u="sng" dirty="0" smtClean="0">
                <a:solidFill>
                  <a:schemeClr val="tx1">
                    <a:lumMod val="50000"/>
                    <a:lumOff val="50000"/>
                  </a:schemeClr>
                </a:solidFill>
                <a:uFill>
                  <a:solidFill>
                    <a:schemeClr val="tx1"/>
                  </a:solidFill>
                </a:uFill>
                <a:latin typeface="Segoe UI" pitchFamily="34" charset="0"/>
                <a:ea typeface="ＭＳ Ｐゴシック" pitchFamily="50" charset="-128"/>
                <a:cs typeface="Segoe UI" pitchFamily="34" charset="0"/>
              </a:rPr>
              <a:t>○</a:t>
            </a:r>
            <a:r>
              <a:rPr lang="ja-JP" altLang="en-US" sz="2000" b="1" u="sng" dirty="0" smtClean="0">
                <a:uFill>
                  <a:solidFill>
                    <a:schemeClr val="tx1"/>
                  </a:solidFill>
                </a:uFill>
                <a:latin typeface="Segoe UI" pitchFamily="34" charset="0"/>
                <a:ea typeface="ＭＳ Ｐゴシック" pitchFamily="50" charset="-128"/>
                <a:cs typeface="Segoe UI" pitchFamily="34" charset="0"/>
              </a:rPr>
              <a:t>時　</a:t>
            </a:r>
            <a:r>
              <a:rPr lang="ja-JP" altLang="en-US" sz="2000" b="1" u="sng" dirty="0" smtClean="0">
                <a:solidFill>
                  <a:schemeClr val="tx1">
                    <a:lumMod val="50000"/>
                    <a:lumOff val="50000"/>
                  </a:schemeClr>
                </a:solidFill>
                <a:uFill>
                  <a:solidFill>
                    <a:schemeClr val="tx1"/>
                  </a:solidFill>
                </a:uFill>
                <a:latin typeface="Segoe UI" pitchFamily="34" charset="0"/>
                <a:ea typeface="ＭＳ Ｐゴシック" pitchFamily="50" charset="-128"/>
                <a:cs typeface="Segoe UI" pitchFamily="34" charset="0"/>
              </a:rPr>
              <a:t>○○○</a:t>
            </a:r>
            <a:r>
              <a:rPr lang="en-US" sz="2000" b="1" u="sng" dirty="0" smtClean="0">
                <a:uFill>
                  <a:solidFill>
                    <a:schemeClr val="tx1"/>
                  </a:solidFill>
                </a:uFill>
                <a:latin typeface="Segoe UI" pitchFamily="34" charset="0"/>
                <a:ea typeface="ＭＳ Ｐゴシック" pitchFamily="50" charset="-128"/>
                <a:cs typeface="Segoe UI" pitchFamily="34" charset="0"/>
              </a:rPr>
              <a:t>-</a:t>
            </a:r>
            <a:r>
              <a:rPr lang="ja-JP" altLang="en-US" sz="2000" b="1" u="sng" dirty="0" smtClean="0">
                <a:solidFill>
                  <a:schemeClr val="tx1">
                    <a:lumMod val="50000"/>
                    <a:lumOff val="50000"/>
                  </a:schemeClr>
                </a:solidFill>
                <a:uFill>
                  <a:solidFill>
                    <a:schemeClr val="tx1"/>
                  </a:solidFill>
                </a:uFill>
                <a:latin typeface="Segoe UI" pitchFamily="34" charset="0"/>
                <a:ea typeface="ＭＳ Ｐゴシック" pitchFamily="50" charset="-128"/>
                <a:cs typeface="Segoe UI" pitchFamily="34" charset="0"/>
              </a:rPr>
              <a:t>○○○</a:t>
            </a:r>
            <a:r>
              <a:rPr lang="en-US" sz="2000" b="1" u="sng" dirty="0" smtClean="0">
                <a:uFill>
                  <a:solidFill>
                    <a:schemeClr val="tx1"/>
                  </a:solidFill>
                </a:uFill>
                <a:latin typeface="Segoe UI" pitchFamily="34" charset="0"/>
                <a:ea typeface="ＭＳ Ｐゴシック" pitchFamily="50" charset="-128"/>
                <a:cs typeface="Segoe UI" pitchFamily="34" charset="0"/>
              </a:rPr>
              <a:t>-</a:t>
            </a:r>
            <a:r>
              <a:rPr lang="ja-JP" altLang="en-US" sz="2000" b="1" u="sng" dirty="0" smtClean="0">
                <a:solidFill>
                  <a:schemeClr val="tx1">
                    <a:lumMod val="50000"/>
                    <a:lumOff val="50000"/>
                  </a:schemeClr>
                </a:solidFill>
                <a:uFill>
                  <a:solidFill>
                    <a:schemeClr val="tx1"/>
                  </a:solidFill>
                </a:uFill>
                <a:latin typeface="Segoe UI" pitchFamily="34" charset="0"/>
                <a:ea typeface="ＭＳ Ｐゴシック" pitchFamily="50" charset="-128"/>
                <a:cs typeface="Segoe UI" pitchFamily="34" charset="0"/>
              </a:rPr>
              <a:t>○○○</a:t>
            </a:r>
            <a:r>
              <a:rPr lang="ja-JP" altLang="en-US" sz="2000" b="1" u="sng" dirty="0" smtClean="0">
                <a:solidFill>
                  <a:schemeClr val="tx1">
                    <a:lumMod val="50000"/>
                    <a:lumOff val="50000"/>
                  </a:schemeClr>
                </a:solidFill>
                <a:uFill>
                  <a:solidFill>
                    <a:schemeClr val="tx1"/>
                  </a:solidFill>
                </a:uFill>
                <a:latin typeface="Segoe UI" pitchFamily="34" charset="0"/>
                <a:ea typeface="ＭＳ Ｐゴシック" pitchFamily="50" charset="-128"/>
                <a:cs typeface="Segoe UI" pitchFamily="34" charset="0"/>
              </a:rPr>
              <a:t>○</a:t>
            </a:r>
            <a:endParaRPr lang="ja-JP" altLang="en-US" sz="2000" b="1" u="sng" dirty="0">
              <a:solidFill>
                <a:schemeClr val="tx1">
                  <a:lumMod val="50000"/>
                  <a:lumOff val="50000"/>
                </a:schemeClr>
              </a:solidFill>
              <a:uFill>
                <a:solidFill>
                  <a:schemeClr val="tx1"/>
                </a:solidFill>
              </a:uFill>
              <a:latin typeface="Segoe UI" pitchFamily="34" charset="0"/>
              <a:ea typeface="ＭＳ Ｐゴシック" pitchFamily="50" charset="-128"/>
              <a:cs typeface="Segoe UI" pitchFamily="34" charset="0"/>
            </a:endParaRPr>
          </a:p>
          <a:p>
            <a:pPr>
              <a:lnSpc>
                <a:spcPts val="2100"/>
              </a:lnSpc>
              <a:spcBef>
                <a:spcPts val="1200"/>
              </a:spcBef>
            </a:pPr>
            <a:r>
              <a:rPr lang="ja-JP" altLang="en-US" sz="2000" b="1" u="sng" dirty="0" smtClean="0">
                <a:latin typeface="Segoe UI" pitchFamily="34" charset="0"/>
                <a:ea typeface="ＭＳ Ｐゴシック" pitchFamily="50" charset="-128"/>
                <a:cs typeface="Segoe UI" pitchFamily="34" charset="0"/>
              </a:rPr>
              <a:t> </a:t>
            </a:r>
            <a:r>
              <a:rPr lang="ja-JP" altLang="en-US" sz="2000" b="1" u="sng" dirty="0" smtClean="0">
                <a:latin typeface="Segoe UI" pitchFamily="34" charset="0"/>
                <a:ea typeface="ＭＳ Ｐゴシック" pitchFamily="50" charset="-128"/>
                <a:cs typeface="Segoe UI" pitchFamily="34" charset="0"/>
              </a:rPr>
              <a:t>◆夜間</a:t>
            </a:r>
            <a:r>
              <a:rPr lang="ja-JP" altLang="en-US" sz="2000" b="1" u="sng" dirty="0">
                <a:latin typeface="Segoe UI" pitchFamily="34" charset="0"/>
                <a:ea typeface="ＭＳ Ｐゴシック" pitchFamily="50" charset="-128"/>
                <a:cs typeface="Segoe UI" pitchFamily="34" charset="0"/>
              </a:rPr>
              <a:t>及び</a:t>
            </a:r>
            <a:r>
              <a:rPr lang="ja-JP" altLang="en-US" sz="2000" b="1" u="sng" dirty="0" smtClean="0">
                <a:latin typeface="Segoe UI" pitchFamily="34" charset="0"/>
                <a:ea typeface="ＭＳ Ｐゴシック" pitchFamily="50" charset="-128"/>
                <a:cs typeface="Segoe UI" pitchFamily="34" charset="0"/>
              </a:rPr>
              <a:t>休日</a:t>
            </a:r>
            <a:r>
              <a:rPr lang="ja-JP" altLang="en-US" sz="2000" b="1" u="sng" dirty="0">
                <a:latin typeface="Segoe UI" pitchFamily="34" charset="0"/>
                <a:ea typeface="ＭＳ Ｐゴシック" pitchFamily="50" charset="-128"/>
                <a:cs typeface="Segoe UI" pitchFamily="34" charset="0"/>
              </a:rPr>
              <a:t>　</a:t>
            </a:r>
            <a:r>
              <a:rPr lang="ja-JP" altLang="en-US" sz="2000" b="1" u="sng" dirty="0" smtClean="0">
                <a:latin typeface="Segoe UI" pitchFamily="34" charset="0"/>
                <a:ea typeface="ＭＳ Ｐゴシック" pitchFamily="50" charset="-128"/>
                <a:cs typeface="Segoe UI" pitchFamily="34" charset="0"/>
              </a:rPr>
              <a:t>　</a:t>
            </a:r>
            <a:endParaRPr lang="en-US" altLang="ja-JP" sz="2000" b="1" u="sng" dirty="0" smtClean="0">
              <a:latin typeface="Segoe UI" pitchFamily="34" charset="0"/>
              <a:ea typeface="ＭＳ Ｐゴシック" pitchFamily="50" charset="-128"/>
              <a:cs typeface="Segoe UI" pitchFamily="34" charset="0"/>
            </a:endParaRPr>
          </a:p>
          <a:p>
            <a:pPr>
              <a:lnSpc>
                <a:spcPts val="2100"/>
              </a:lnSpc>
              <a:spcBef>
                <a:spcPts val="1200"/>
              </a:spcBef>
            </a:pPr>
            <a:r>
              <a:rPr lang="ja-JP" altLang="en-US" sz="1600" b="1" u="sng" dirty="0" smtClean="0">
                <a:solidFill>
                  <a:schemeClr val="bg1">
                    <a:lumMod val="50000"/>
                  </a:schemeClr>
                </a:solidFill>
                <a:uFill>
                  <a:solidFill>
                    <a:schemeClr val="tx1"/>
                  </a:solidFill>
                </a:uFill>
                <a:latin typeface="Segoe UI" pitchFamily="34" charset="0"/>
                <a:ea typeface="ＭＳ Ｐゴシック" pitchFamily="50" charset="-128"/>
                <a:cs typeface="Segoe UI" pitchFamily="34" charset="0"/>
              </a:rPr>
              <a:t>　○○</a:t>
            </a:r>
            <a:r>
              <a:rPr lang="ja-JP" altLang="en-US" sz="1600" b="1" u="sng" dirty="0" smtClean="0">
                <a:uFill>
                  <a:solidFill>
                    <a:schemeClr val="tx1"/>
                  </a:solidFill>
                </a:uFill>
                <a:latin typeface="Segoe UI" pitchFamily="34" charset="0"/>
                <a:ea typeface="ＭＳ Ｐゴシック" pitchFamily="50" charset="-128"/>
                <a:cs typeface="Segoe UI" pitchFamily="34" charset="0"/>
              </a:rPr>
              <a:t>保健福祉事務所（保健所）</a:t>
            </a:r>
            <a:r>
              <a:rPr lang="ja-JP" altLang="en-US" sz="2000" b="1" u="sng" dirty="0" smtClean="0">
                <a:uFill>
                  <a:solidFill>
                    <a:schemeClr val="tx1"/>
                  </a:solidFill>
                </a:uFill>
                <a:latin typeface="Segoe UI" pitchFamily="34" charset="0"/>
                <a:ea typeface="ＭＳ Ｐゴシック" pitchFamily="50" charset="-128"/>
                <a:cs typeface="Segoe UI" pitchFamily="34" charset="0"/>
              </a:rPr>
              <a:t>　 </a:t>
            </a:r>
            <a:r>
              <a:rPr lang="ja-JP" altLang="en-US" sz="2000" b="1" u="sng" dirty="0">
                <a:solidFill>
                  <a:schemeClr val="tx1">
                    <a:lumMod val="50000"/>
                    <a:lumOff val="50000"/>
                  </a:schemeClr>
                </a:solidFill>
                <a:uFill>
                  <a:solidFill>
                    <a:schemeClr val="tx1"/>
                  </a:solidFill>
                </a:uFill>
                <a:latin typeface="Segoe UI" pitchFamily="34" charset="0"/>
                <a:cs typeface="Segoe UI" pitchFamily="34" charset="0"/>
              </a:rPr>
              <a:t>○○○</a:t>
            </a:r>
            <a:r>
              <a:rPr lang="en-US" altLang="ja-JP" sz="2000" b="1" u="sng" dirty="0">
                <a:uFill>
                  <a:solidFill>
                    <a:schemeClr val="tx1"/>
                  </a:solidFill>
                </a:uFill>
                <a:latin typeface="Segoe UI" pitchFamily="34" charset="0"/>
                <a:cs typeface="Segoe UI" pitchFamily="34" charset="0"/>
              </a:rPr>
              <a:t>-</a:t>
            </a:r>
            <a:r>
              <a:rPr lang="ja-JP" altLang="en-US" sz="2000" b="1" u="sng" dirty="0">
                <a:solidFill>
                  <a:schemeClr val="tx1">
                    <a:lumMod val="50000"/>
                    <a:lumOff val="50000"/>
                  </a:schemeClr>
                </a:solidFill>
                <a:uFill>
                  <a:solidFill>
                    <a:schemeClr val="tx1"/>
                  </a:solidFill>
                </a:uFill>
                <a:latin typeface="Segoe UI" pitchFamily="34" charset="0"/>
                <a:cs typeface="Segoe UI" pitchFamily="34" charset="0"/>
              </a:rPr>
              <a:t>○○○</a:t>
            </a:r>
            <a:r>
              <a:rPr lang="en-US" altLang="ja-JP" sz="2000" b="1" u="sng" dirty="0">
                <a:uFill>
                  <a:solidFill>
                    <a:schemeClr val="tx1"/>
                  </a:solidFill>
                </a:uFill>
                <a:latin typeface="Segoe UI" pitchFamily="34" charset="0"/>
                <a:cs typeface="Segoe UI" pitchFamily="34" charset="0"/>
              </a:rPr>
              <a:t>-</a:t>
            </a:r>
            <a:r>
              <a:rPr lang="ja-JP" altLang="en-US" sz="2000" b="1" u="sng" dirty="0">
                <a:solidFill>
                  <a:schemeClr val="tx1">
                    <a:lumMod val="50000"/>
                    <a:lumOff val="50000"/>
                  </a:schemeClr>
                </a:solidFill>
                <a:uFill>
                  <a:solidFill>
                    <a:schemeClr val="tx1"/>
                  </a:solidFill>
                </a:uFill>
                <a:latin typeface="Segoe UI" pitchFamily="34" charset="0"/>
                <a:cs typeface="Segoe UI" pitchFamily="34" charset="0"/>
              </a:rPr>
              <a:t>○○○</a:t>
            </a:r>
            <a:r>
              <a:rPr lang="ja-JP" altLang="en-US" sz="2000" b="1" u="sng" dirty="0" smtClean="0">
                <a:solidFill>
                  <a:schemeClr val="tx1">
                    <a:lumMod val="50000"/>
                    <a:lumOff val="50000"/>
                  </a:schemeClr>
                </a:solidFill>
                <a:uFill>
                  <a:solidFill>
                    <a:schemeClr val="tx1"/>
                  </a:solidFill>
                </a:uFill>
                <a:latin typeface="Segoe UI" pitchFamily="34" charset="0"/>
                <a:cs typeface="Segoe UI" pitchFamily="34" charset="0"/>
              </a:rPr>
              <a:t>○</a:t>
            </a:r>
            <a:r>
              <a:rPr lang="ja-JP" altLang="en-US" sz="2000" b="1" u="sng" dirty="0" smtClean="0">
                <a:solidFill>
                  <a:schemeClr val="tx1">
                    <a:lumMod val="50000"/>
                    <a:lumOff val="50000"/>
                  </a:schemeClr>
                </a:solidFill>
                <a:latin typeface="Segoe UI" pitchFamily="34" charset="0"/>
                <a:cs typeface="Segoe UI" pitchFamily="34" charset="0"/>
              </a:rPr>
              <a:t> </a:t>
            </a:r>
            <a:endParaRPr lang="ja-JP" altLang="en-US" sz="2000" b="1" u="sng" dirty="0">
              <a:solidFill>
                <a:schemeClr val="tx1">
                  <a:lumMod val="50000"/>
                  <a:lumOff val="50000"/>
                </a:schemeClr>
              </a:solidFill>
              <a:latin typeface="Segoe UI" pitchFamily="34" charset="0"/>
              <a:ea typeface="ＭＳ Ｐゴシック" pitchFamily="50" charset="-128"/>
              <a:cs typeface="Segoe UI" pitchFamily="34" charset="0"/>
            </a:endParaRPr>
          </a:p>
        </p:txBody>
      </p:sp>
      <p:sp>
        <p:nvSpPr>
          <p:cNvPr id="11" name="角丸四角形 10"/>
          <p:cNvSpPr/>
          <p:nvPr/>
        </p:nvSpPr>
        <p:spPr>
          <a:xfrm>
            <a:off x="231304" y="3152800"/>
            <a:ext cx="6480720" cy="4096761"/>
          </a:xfrm>
          <a:prstGeom prst="roundRect">
            <a:avLst>
              <a:gd name="adj" fmla="val 20569"/>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180000" rIns="108000" bIns="180000" rtlCol="0" anchor="ctr"/>
          <a:lstStyle/>
          <a:p>
            <a:r>
              <a:rPr lang="ja-JP" altLang="en-US" sz="2600" b="1" spc="-20" dirty="0" smtClean="0">
                <a:solidFill>
                  <a:schemeClr val="tx1"/>
                </a:solidFill>
                <a:latin typeface="+mn-ea"/>
              </a:rPr>
              <a:t>★発熱，頭痛，関節・筋肉痛，嘔吐・下痢，</a:t>
            </a:r>
            <a:endParaRPr lang="en-US" altLang="ja-JP" sz="2600" b="1" spc="-20" dirty="0" smtClean="0">
              <a:solidFill>
                <a:schemeClr val="tx1"/>
              </a:solidFill>
              <a:latin typeface="+mn-ea"/>
            </a:endParaRPr>
          </a:p>
          <a:p>
            <a:r>
              <a:rPr lang="en-US" altLang="ja-JP" sz="2600" b="1" spc="-20" dirty="0" smtClean="0">
                <a:solidFill>
                  <a:schemeClr val="tx1"/>
                </a:solidFill>
                <a:latin typeface="+mn-ea"/>
              </a:rPr>
              <a:t>  </a:t>
            </a:r>
            <a:r>
              <a:rPr lang="ja-JP" altLang="en-US" sz="2600" b="1" spc="-20" dirty="0">
                <a:solidFill>
                  <a:schemeClr val="tx1"/>
                </a:solidFill>
                <a:latin typeface="+mn-ea"/>
              </a:rPr>
              <a:t> </a:t>
            </a:r>
            <a:r>
              <a:rPr lang="ja-JP" altLang="en-US" sz="2600" b="1" spc="-20" dirty="0" smtClean="0">
                <a:solidFill>
                  <a:schemeClr val="tx1"/>
                </a:solidFill>
                <a:latin typeface="+mn-ea"/>
              </a:rPr>
              <a:t>原因不明の出血等の症状がある</a:t>
            </a:r>
            <a:r>
              <a:rPr lang="ja-JP" altLang="en-US" sz="2600" b="1" spc="-20" dirty="0">
                <a:solidFill>
                  <a:schemeClr val="tx1"/>
                </a:solidFill>
                <a:latin typeface="+mn-ea"/>
              </a:rPr>
              <a:t>方</a:t>
            </a:r>
            <a:r>
              <a:rPr lang="ja-JP" altLang="en-US" sz="2600" b="1" spc="-20" dirty="0" smtClean="0">
                <a:solidFill>
                  <a:schemeClr val="tx1"/>
                </a:solidFill>
                <a:latin typeface="+mn-ea"/>
              </a:rPr>
              <a:t>。</a:t>
            </a:r>
            <a:endParaRPr lang="en-US" altLang="ja-JP" sz="2600" b="1" spc="-20" dirty="0" smtClean="0">
              <a:solidFill>
                <a:schemeClr val="tx1"/>
              </a:solidFill>
              <a:latin typeface="+mn-ea"/>
            </a:endParaRPr>
          </a:p>
          <a:p>
            <a:r>
              <a:rPr lang="ja-JP" altLang="en-US" sz="2600" b="1" spc="-20" dirty="0">
                <a:solidFill>
                  <a:schemeClr val="tx1"/>
                </a:solidFill>
                <a:latin typeface="+mn-ea"/>
              </a:rPr>
              <a:t>★</a:t>
            </a:r>
            <a:r>
              <a:rPr lang="ja-JP" altLang="en-US" sz="2600" b="1" spc="-20" dirty="0" smtClean="0">
                <a:solidFill>
                  <a:schemeClr val="tx1"/>
                </a:solidFill>
                <a:latin typeface="+mn-ea"/>
              </a:rPr>
              <a:t>エボラ</a:t>
            </a:r>
            <a:r>
              <a:rPr lang="ja-JP" altLang="en-US" sz="2600" b="1" spc="-20" dirty="0">
                <a:solidFill>
                  <a:schemeClr val="tx1"/>
                </a:solidFill>
                <a:latin typeface="+mn-ea"/>
              </a:rPr>
              <a:t>出血熱患者（</a:t>
            </a:r>
            <a:r>
              <a:rPr lang="ja-JP" altLang="en-US" sz="2600" b="1" spc="-20" dirty="0" smtClean="0">
                <a:solidFill>
                  <a:schemeClr val="tx1"/>
                </a:solidFill>
                <a:latin typeface="+mn-ea"/>
              </a:rPr>
              <a:t>疑い含む</a:t>
            </a:r>
            <a:r>
              <a:rPr lang="ja-JP" altLang="en-US" sz="2600" b="1" spc="-20" dirty="0">
                <a:solidFill>
                  <a:schemeClr val="tx1"/>
                </a:solidFill>
                <a:latin typeface="+mn-ea"/>
              </a:rPr>
              <a:t>）</a:t>
            </a:r>
            <a:r>
              <a:rPr lang="ja-JP" altLang="en-US" sz="2600" b="1" spc="-20" dirty="0" smtClean="0">
                <a:solidFill>
                  <a:schemeClr val="tx1"/>
                </a:solidFill>
                <a:latin typeface="+mn-ea"/>
              </a:rPr>
              <a:t>の体液</a:t>
            </a:r>
            <a:endParaRPr lang="en-US" altLang="ja-JP" sz="2600" b="1" spc="-20" dirty="0" smtClean="0">
              <a:solidFill>
                <a:schemeClr val="tx1"/>
              </a:solidFill>
              <a:latin typeface="+mn-ea"/>
            </a:endParaRPr>
          </a:p>
          <a:p>
            <a:r>
              <a:rPr lang="ja-JP" altLang="en-US" sz="2600" b="1" spc="-20" dirty="0" smtClean="0">
                <a:solidFill>
                  <a:schemeClr val="tx1"/>
                </a:solidFill>
                <a:latin typeface="+mn-ea"/>
              </a:rPr>
              <a:t>　 等，接触がある方。</a:t>
            </a:r>
            <a:endParaRPr lang="en-US" altLang="ja-JP" sz="2600" b="1" spc="-20" dirty="0" smtClean="0">
              <a:solidFill>
                <a:schemeClr val="tx1"/>
              </a:solidFill>
              <a:latin typeface="+mn-ea"/>
            </a:endParaRPr>
          </a:p>
          <a:p>
            <a:r>
              <a:rPr lang="ja-JP" altLang="en-US" sz="2600" b="1" spc="-20" dirty="0" smtClean="0">
                <a:solidFill>
                  <a:schemeClr val="tx1"/>
                </a:solidFill>
                <a:latin typeface="+mn-ea"/>
              </a:rPr>
              <a:t>★エボラ出血熱流行地域への渡航歴・</a:t>
            </a:r>
            <a:endParaRPr lang="en-US" altLang="ja-JP" sz="2600" b="1" spc="-20" dirty="0" smtClean="0">
              <a:solidFill>
                <a:schemeClr val="tx1"/>
              </a:solidFill>
              <a:latin typeface="+mn-ea"/>
            </a:endParaRPr>
          </a:p>
          <a:p>
            <a:r>
              <a:rPr lang="ja-JP" altLang="en-US" sz="2600" b="1" spc="-20" dirty="0" smtClean="0">
                <a:solidFill>
                  <a:schemeClr val="tx1"/>
                </a:solidFill>
                <a:latin typeface="+mn-ea"/>
              </a:rPr>
              <a:t>　 居住歴のある方。</a:t>
            </a:r>
            <a:endParaRPr lang="en-US" altLang="ja-JP" sz="2600" b="1" spc="-20" dirty="0" smtClean="0">
              <a:solidFill>
                <a:schemeClr val="tx1"/>
              </a:solidFill>
              <a:latin typeface="+mn-ea"/>
            </a:endParaRPr>
          </a:p>
          <a:p>
            <a:r>
              <a:rPr lang="ja-JP" altLang="en-US" sz="2600" b="1" spc="-20" dirty="0" smtClean="0">
                <a:solidFill>
                  <a:schemeClr val="tx1"/>
                </a:solidFill>
                <a:latin typeface="+mn-ea"/>
              </a:rPr>
              <a:t>★エボラ出血熱発生地域由来のコウモ</a:t>
            </a:r>
            <a:endParaRPr lang="en-US" altLang="ja-JP" sz="2600" b="1" spc="-20" dirty="0" smtClean="0">
              <a:solidFill>
                <a:schemeClr val="tx1"/>
              </a:solidFill>
              <a:latin typeface="+mn-ea"/>
            </a:endParaRPr>
          </a:p>
          <a:p>
            <a:r>
              <a:rPr lang="ja-JP" altLang="en-US" sz="2600" b="1" spc="-20" dirty="0">
                <a:solidFill>
                  <a:schemeClr val="tx1"/>
                </a:solidFill>
                <a:latin typeface="+mn-ea"/>
              </a:rPr>
              <a:t>　</a:t>
            </a:r>
            <a:r>
              <a:rPr lang="ja-JP" altLang="en-US" sz="2600" b="1" spc="-20" dirty="0" smtClean="0">
                <a:solidFill>
                  <a:schemeClr val="tx1"/>
                </a:solidFill>
                <a:latin typeface="+mn-ea"/>
              </a:rPr>
              <a:t> リ・霊長類等に直接手で接触する等，</a:t>
            </a:r>
            <a:endParaRPr lang="en-US" altLang="ja-JP" sz="2600" b="1" spc="-20" dirty="0" smtClean="0">
              <a:solidFill>
                <a:schemeClr val="tx1"/>
              </a:solidFill>
              <a:latin typeface="+mn-ea"/>
            </a:endParaRPr>
          </a:p>
          <a:p>
            <a:r>
              <a:rPr lang="ja-JP" altLang="en-US" sz="2600" b="1" spc="-20" dirty="0">
                <a:solidFill>
                  <a:schemeClr val="tx1"/>
                </a:solidFill>
                <a:latin typeface="+mn-ea"/>
              </a:rPr>
              <a:t>　</a:t>
            </a:r>
            <a:r>
              <a:rPr lang="ja-JP" altLang="en-US" sz="2600" b="1" spc="-20" dirty="0" smtClean="0">
                <a:solidFill>
                  <a:schemeClr val="tx1"/>
                </a:solidFill>
                <a:latin typeface="+mn-ea"/>
              </a:rPr>
              <a:t> 接触歴のある方。</a:t>
            </a:r>
            <a:endParaRPr lang="en-US" altLang="ja-JP" sz="2600" b="1" spc="-20" dirty="0" smtClean="0">
              <a:solidFill>
                <a:schemeClr val="tx1"/>
              </a:solidFill>
              <a:latin typeface="+mn-ea"/>
            </a:endParaRPr>
          </a:p>
        </p:txBody>
      </p:sp>
      <p:sp>
        <p:nvSpPr>
          <p:cNvPr id="9" name="テキスト ボックス 8"/>
          <p:cNvSpPr txBox="1"/>
          <p:nvPr/>
        </p:nvSpPr>
        <p:spPr>
          <a:xfrm>
            <a:off x="26043" y="8913440"/>
            <a:ext cx="6857999" cy="682238"/>
          </a:xfrm>
          <a:prstGeom prst="rect">
            <a:avLst/>
          </a:prstGeom>
          <a:noFill/>
        </p:spPr>
        <p:txBody>
          <a:bodyPr wrap="square" rtlCol="0">
            <a:spAutoFit/>
          </a:bodyPr>
          <a:lstStyle/>
          <a:p>
            <a:pPr>
              <a:lnSpc>
                <a:spcPts val="2000"/>
              </a:lnSpc>
              <a:spcBef>
                <a:spcPts val="600"/>
              </a:spcBef>
            </a:pPr>
            <a:r>
              <a:rPr lang="en-US" altLang="ja-JP" sz="2000" dirty="0" smtClean="0"/>
              <a:t>※ </a:t>
            </a:r>
            <a:r>
              <a:rPr lang="ja-JP" altLang="en-US" sz="2000" dirty="0" smtClean="0"/>
              <a:t>携帯</a:t>
            </a:r>
            <a:r>
              <a:rPr lang="ja-JP" altLang="en-US" sz="2000" dirty="0"/>
              <a:t>電話をお持ちでない方</a:t>
            </a:r>
            <a:r>
              <a:rPr lang="ja-JP" altLang="en-US" sz="2000" dirty="0" smtClean="0"/>
              <a:t>は，</a:t>
            </a:r>
            <a:r>
              <a:rPr lang="ja-JP" altLang="en-US" sz="2000" dirty="0" smtClean="0">
                <a:solidFill>
                  <a:srgbClr val="FF0000"/>
                </a:solidFill>
              </a:rPr>
              <a:t>病</a:t>
            </a:r>
            <a:r>
              <a:rPr lang="ja-JP" altLang="en-US" sz="2000" dirty="0">
                <a:solidFill>
                  <a:srgbClr val="FF0000"/>
                </a:solidFill>
              </a:rPr>
              <a:t>院内に入らずに正面</a:t>
            </a:r>
            <a:r>
              <a:rPr lang="ja-JP" altLang="en-US" sz="2000" dirty="0" smtClean="0">
                <a:solidFill>
                  <a:srgbClr val="FF0000"/>
                </a:solidFill>
              </a:rPr>
              <a:t>玄関</a:t>
            </a:r>
            <a:endParaRPr lang="en-US" altLang="ja-JP" sz="2000" dirty="0" smtClean="0">
              <a:solidFill>
                <a:srgbClr val="FF0000"/>
              </a:solidFill>
            </a:endParaRPr>
          </a:p>
          <a:p>
            <a:pPr>
              <a:lnSpc>
                <a:spcPts val="2000"/>
              </a:lnSpc>
              <a:spcBef>
                <a:spcPts val="600"/>
              </a:spcBef>
            </a:pPr>
            <a:r>
              <a:rPr lang="ja-JP" altLang="en-US" sz="2000" dirty="0"/>
              <a:t>　</a:t>
            </a:r>
            <a:r>
              <a:rPr lang="ja-JP" altLang="en-US" sz="2000" dirty="0" smtClean="0"/>
              <a:t>　</a:t>
            </a:r>
            <a:r>
              <a:rPr lang="ja-JP" altLang="en-US" sz="2000" dirty="0" smtClean="0">
                <a:solidFill>
                  <a:srgbClr val="FF0000"/>
                </a:solidFill>
              </a:rPr>
              <a:t>へ</a:t>
            </a:r>
            <a:r>
              <a:rPr lang="ja-JP" altLang="en-US" sz="2000" dirty="0">
                <a:solidFill>
                  <a:srgbClr val="FF0000"/>
                </a:solidFill>
              </a:rPr>
              <a:t>お回り</a:t>
            </a:r>
            <a:r>
              <a:rPr lang="ja-JP" altLang="en-US" sz="2000" dirty="0" smtClean="0">
                <a:solidFill>
                  <a:srgbClr val="FF0000"/>
                </a:solidFill>
              </a:rPr>
              <a:t>いただき，インターホン</a:t>
            </a:r>
            <a:r>
              <a:rPr lang="ja-JP" altLang="en-US" sz="2000" dirty="0"/>
              <a:t>で係員に連絡してください。</a:t>
            </a:r>
          </a:p>
        </p:txBody>
      </p:sp>
      <p:sp>
        <p:nvSpPr>
          <p:cNvPr id="12" name="テキスト ボックス 11"/>
          <p:cNvSpPr txBox="1"/>
          <p:nvPr/>
        </p:nvSpPr>
        <p:spPr>
          <a:xfrm>
            <a:off x="116632" y="1352600"/>
            <a:ext cx="6624736" cy="1569660"/>
          </a:xfrm>
          <a:prstGeom prst="rect">
            <a:avLst/>
          </a:prstGeom>
          <a:noFill/>
          <a:ln w="63500" cmpd="dbl">
            <a:solidFill>
              <a:schemeClr val="accent5">
                <a:lumMod val="50000"/>
              </a:schemeClr>
            </a:solidFill>
          </a:ln>
        </p:spPr>
        <p:txBody>
          <a:bodyPr wrap="square" rtlCol="0">
            <a:spAutoFit/>
          </a:bodyPr>
          <a:lstStyle/>
          <a:p>
            <a:r>
              <a:rPr lang="ja-JP" altLang="en-US" sz="2400" b="1" dirty="0" smtClean="0">
                <a:ln>
                  <a:solidFill>
                    <a:schemeClr val="tx1"/>
                  </a:solidFill>
                </a:ln>
                <a:solidFill>
                  <a:srgbClr val="FF0000"/>
                </a:solidFill>
              </a:rPr>
              <a:t>西アフリカ（ギニア、リベリア、シェラレオネを中心とする地域）から過去１ヶ月以内に帰国され、以下のいずれかに該当する方は病院に入らず携帯電話で下記に連絡してください</a:t>
            </a:r>
            <a:endParaRPr lang="ja-JP" altLang="en-US" sz="2400" b="1" dirty="0">
              <a:ln>
                <a:solidFill>
                  <a:schemeClr val="tx1"/>
                </a:solidFill>
              </a:ln>
              <a:solidFill>
                <a:srgbClr val="FF0000"/>
              </a:solidFill>
            </a:endParaRPr>
          </a:p>
        </p:txBody>
      </p:sp>
      <p:sp>
        <p:nvSpPr>
          <p:cNvPr id="2" name="テキスト ボックス 1"/>
          <p:cNvSpPr txBox="1"/>
          <p:nvPr/>
        </p:nvSpPr>
        <p:spPr>
          <a:xfrm>
            <a:off x="3550540" y="6764372"/>
            <a:ext cx="3284071" cy="723275"/>
          </a:xfrm>
          <a:prstGeom prst="rect">
            <a:avLst/>
          </a:prstGeom>
          <a:solidFill>
            <a:schemeClr val="tx2">
              <a:lumMod val="40000"/>
              <a:lumOff val="60000"/>
              <a:alpha val="94000"/>
            </a:schemeClr>
          </a:solidFill>
          <a:ln w="19050">
            <a:solidFill>
              <a:schemeClr val="tx1"/>
            </a:solidFill>
          </a:ln>
        </p:spPr>
        <p:txBody>
          <a:bodyPr wrap="square" rtlCol="0">
            <a:spAutoFit/>
          </a:bodyPr>
          <a:lstStyle/>
          <a:p>
            <a:r>
              <a:rPr kumimoji="1" lang="ja-JP" altLang="en-US" sz="1400" dirty="0" smtClean="0"/>
              <a:t>各医療機関で電話番号を記入する。</a:t>
            </a:r>
            <a:endParaRPr kumimoji="1" lang="en-US" altLang="ja-JP" sz="1400" dirty="0" smtClean="0"/>
          </a:p>
          <a:p>
            <a:r>
              <a:rPr lang="en-US" altLang="ja-JP" sz="1400" dirty="0" smtClean="0"/>
              <a:t>【</a:t>
            </a:r>
            <a:r>
              <a:rPr lang="ja-JP" altLang="en-US" sz="1400" dirty="0" smtClean="0"/>
              <a:t>例</a:t>
            </a:r>
            <a:r>
              <a:rPr lang="en-US" altLang="ja-JP" sz="1400" dirty="0" smtClean="0"/>
              <a:t>】 </a:t>
            </a:r>
            <a:r>
              <a:rPr lang="ja-JP" altLang="en-US" sz="1400" dirty="0" smtClean="0"/>
              <a:t>（平日）　自院</a:t>
            </a:r>
            <a:endParaRPr lang="en-US" altLang="ja-JP" sz="1400" dirty="0" smtClean="0"/>
          </a:p>
          <a:p>
            <a:r>
              <a:rPr kumimoji="1" lang="ja-JP" altLang="en-US" sz="1300" dirty="0" smtClean="0"/>
              <a:t> </a:t>
            </a:r>
            <a:r>
              <a:rPr kumimoji="1" lang="ja-JP" altLang="en-US" sz="1300" dirty="0" smtClean="0"/>
              <a:t> </a:t>
            </a:r>
            <a:r>
              <a:rPr kumimoji="1" lang="ja-JP" altLang="en-US" sz="1300" dirty="0" smtClean="0"/>
              <a:t>（夜間及び休日）保健福祉</a:t>
            </a:r>
            <a:r>
              <a:rPr kumimoji="1" lang="ja-JP" altLang="en-US" sz="1300" dirty="0" smtClean="0"/>
              <a:t>事務所・保健所</a:t>
            </a:r>
            <a:endParaRPr kumimoji="1" lang="en-US" altLang="ja-JP" sz="1300" dirty="0" smtClean="0"/>
          </a:p>
        </p:txBody>
      </p:sp>
      <p:cxnSp>
        <p:nvCxnSpPr>
          <p:cNvPr id="10" name="直線コネクタ 9"/>
          <p:cNvCxnSpPr/>
          <p:nvPr/>
        </p:nvCxnSpPr>
        <p:spPr>
          <a:xfrm>
            <a:off x="6626024" y="7515053"/>
            <a:ext cx="0" cy="78101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flipV="1">
            <a:off x="6146505" y="8284171"/>
            <a:ext cx="479519" cy="23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4563374" y="126746"/>
            <a:ext cx="2016224" cy="307777"/>
          </a:xfrm>
          <a:prstGeom prst="rect">
            <a:avLst/>
          </a:prstGeom>
          <a:noFill/>
        </p:spPr>
        <p:txBody>
          <a:bodyPr wrap="square" rtlCol="0">
            <a:spAutoFit/>
          </a:bodyPr>
          <a:lstStyle/>
          <a:p>
            <a:pPr algn="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H26.11.19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07437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915</TotalTime>
  <Words>132</Words>
  <Application>Microsoft Office PowerPoint</Application>
  <PresentationFormat>A4 210 x 297 mm</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武井　優宏</dc:creator>
  <cp:lastModifiedBy>石田 美貴</cp:lastModifiedBy>
  <cp:revision>46</cp:revision>
  <cp:lastPrinted>2014-11-19T07:26:28Z</cp:lastPrinted>
  <dcterms:created xsi:type="dcterms:W3CDTF">2009-05-11T05:31:50Z</dcterms:created>
  <dcterms:modified xsi:type="dcterms:W3CDTF">2014-11-19T07:26:58Z</dcterms:modified>
</cp:coreProperties>
</file>